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4" r:id="rId2"/>
    <p:sldId id="260" r:id="rId3"/>
    <p:sldId id="262" r:id="rId4"/>
    <p:sldId id="261" r:id="rId5"/>
    <p:sldId id="263" r:id="rId6"/>
    <p:sldId id="269" r:id="rId7"/>
    <p:sldId id="270" r:id="rId8"/>
    <p:sldId id="287" r:id="rId9"/>
    <p:sldId id="296" r:id="rId10"/>
    <p:sldId id="297" r:id="rId11"/>
    <p:sldId id="298" r:id="rId12"/>
    <p:sldId id="290" r:id="rId13"/>
    <p:sldId id="280" r:id="rId14"/>
    <p:sldId id="291" r:id="rId15"/>
    <p:sldId id="288"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CB369-5DD3-400B-93CF-7AD2DED38956}" v="99" dt="2021-11-18T03:30:11.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92" autoAdjust="0"/>
  </p:normalViewPr>
  <p:slideViewPr>
    <p:cSldViewPr snapToGrid="0">
      <p:cViewPr varScale="1">
        <p:scale>
          <a:sx n="54" d="100"/>
          <a:sy n="54" d="100"/>
        </p:scale>
        <p:origin x="37" y="7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 deMedicis" userId="df5254eb-6505-4b2b-8ad7-abff682270e3" providerId="ADAL" clId="{0CBCB369-5DD3-400B-93CF-7AD2DED38956}"/>
    <pc:docChg chg="undo redo custSel addSld delSld modSld sldOrd delMainMaster">
      <pc:chgData name="David M. deMedicis" userId="df5254eb-6505-4b2b-8ad7-abff682270e3" providerId="ADAL" clId="{0CBCB369-5DD3-400B-93CF-7AD2DED38956}" dt="2021-11-18T03:31:00.652" v="2279" actId="20577"/>
      <pc:docMkLst>
        <pc:docMk/>
      </pc:docMkLst>
      <pc:sldChg chg="del ord">
        <pc:chgData name="David M. deMedicis" userId="df5254eb-6505-4b2b-8ad7-abff682270e3" providerId="ADAL" clId="{0CBCB369-5DD3-400B-93CF-7AD2DED38956}" dt="2021-11-17T04:12:58.031" v="8" actId="2696"/>
        <pc:sldMkLst>
          <pc:docMk/>
          <pc:sldMk cId="1348933200" sldId="256"/>
        </pc:sldMkLst>
      </pc:sldChg>
      <pc:sldChg chg="del">
        <pc:chgData name="David M. deMedicis" userId="df5254eb-6505-4b2b-8ad7-abff682270e3" providerId="ADAL" clId="{0CBCB369-5DD3-400B-93CF-7AD2DED38956}" dt="2021-11-17T04:12:22.741" v="0" actId="2696"/>
        <pc:sldMkLst>
          <pc:docMk/>
          <pc:sldMk cId="605395365" sldId="257"/>
        </pc:sldMkLst>
      </pc:sldChg>
      <pc:sldChg chg="modSp add del mod">
        <pc:chgData name="David M. deMedicis" userId="df5254eb-6505-4b2b-8ad7-abff682270e3" providerId="ADAL" clId="{0CBCB369-5DD3-400B-93CF-7AD2DED38956}" dt="2021-11-18T01:11:42.991" v="2004" actId="2696"/>
        <pc:sldMkLst>
          <pc:docMk/>
          <pc:sldMk cId="801153439" sldId="257"/>
        </pc:sldMkLst>
        <pc:spChg chg="mod">
          <ac:chgData name="David M. deMedicis" userId="df5254eb-6505-4b2b-8ad7-abff682270e3" providerId="ADAL" clId="{0CBCB369-5DD3-400B-93CF-7AD2DED38956}" dt="2021-11-18T01:11:32.915" v="1999" actId="20577"/>
          <ac:spMkLst>
            <pc:docMk/>
            <pc:sldMk cId="801153439" sldId="257"/>
            <ac:spMk id="80" creationId="{00000000-0000-0000-0000-000000000000}"/>
          </ac:spMkLst>
        </pc:spChg>
      </pc:sldChg>
      <pc:sldChg chg="del">
        <pc:chgData name="David M. deMedicis" userId="df5254eb-6505-4b2b-8ad7-abff682270e3" providerId="ADAL" clId="{0CBCB369-5DD3-400B-93CF-7AD2DED38956}" dt="2021-11-17T04:12:22.741" v="0" actId="2696"/>
        <pc:sldMkLst>
          <pc:docMk/>
          <pc:sldMk cId="2370893043" sldId="258"/>
        </pc:sldMkLst>
      </pc:sldChg>
      <pc:sldChg chg="del">
        <pc:chgData name="David M. deMedicis" userId="df5254eb-6505-4b2b-8ad7-abff682270e3" providerId="ADAL" clId="{0CBCB369-5DD3-400B-93CF-7AD2DED38956}" dt="2021-11-17T04:12:22.741" v="0" actId="2696"/>
        <pc:sldMkLst>
          <pc:docMk/>
          <pc:sldMk cId="931146909" sldId="259"/>
        </pc:sldMkLst>
      </pc:sldChg>
      <pc:sldChg chg="add del">
        <pc:chgData name="David M. deMedicis" userId="df5254eb-6505-4b2b-8ad7-abff682270e3" providerId="ADAL" clId="{0CBCB369-5DD3-400B-93CF-7AD2DED38956}" dt="2021-11-18T01:11:36.793" v="2003"/>
        <pc:sldMkLst>
          <pc:docMk/>
          <pc:sldMk cId="2616531989" sldId="260"/>
        </pc:sldMkLst>
      </pc:sldChg>
      <pc:sldChg chg="add del modNotesTx">
        <pc:chgData name="David M. deMedicis" userId="df5254eb-6505-4b2b-8ad7-abff682270e3" providerId="ADAL" clId="{0CBCB369-5DD3-400B-93CF-7AD2DED38956}" dt="2021-11-18T01:16:30.931" v="2152" actId="20577"/>
        <pc:sldMkLst>
          <pc:docMk/>
          <pc:sldMk cId="2592388315" sldId="261"/>
        </pc:sldMkLst>
      </pc:sldChg>
      <pc:sldChg chg="del">
        <pc:chgData name="David M. deMedicis" userId="df5254eb-6505-4b2b-8ad7-abff682270e3" providerId="ADAL" clId="{0CBCB369-5DD3-400B-93CF-7AD2DED38956}" dt="2021-11-17T04:12:22.741" v="0" actId="2696"/>
        <pc:sldMkLst>
          <pc:docMk/>
          <pc:sldMk cId="3393408666" sldId="261"/>
        </pc:sldMkLst>
      </pc:sldChg>
      <pc:sldChg chg="del">
        <pc:chgData name="David M. deMedicis" userId="df5254eb-6505-4b2b-8ad7-abff682270e3" providerId="ADAL" clId="{0CBCB369-5DD3-400B-93CF-7AD2DED38956}" dt="2021-11-17T04:12:22.741" v="0" actId="2696"/>
        <pc:sldMkLst>
          <pc:docMk/>
          <pc:sldMk cId="1581565064" sldId="262"/>
        </pc:sldMkLst>
      </pc:sldChg>
      <pc:sldChg chg="add del">
        <pc:chgData name="David M. deMedicis" userId="df5254eb-6505-4b2b-8ad7-abff682270e3" providerId="ADAL" clId="{0CBCB369-5DD3-400B-93CF-7AD2DED38956}" dt="2021-11-18T01:11:36.793" v="2003"/>
        <pc:sldMkLst>
          <pc:docMk/>
          <pc:sldMk cId="1845518151" sldId="262"/>
        </pc:sldMkLst>
      </pc:sldChg>
      <pc:sldChg chg="modSp add del mod">
        <pc:chgData name="David M. deMedicis" userId="df5254eb-6505-4b2b-8ad7-abff682270e3" providerId="ADAL" clId="{0CBCB369-5DD3-400B-93CF-7AD2DED38956}" dt="2021-11-18T01:11:36.793" v="2003"/>
        <pc:sldMkLst>
          <pc:docMk/>
          <pc:sldMk cId="1438368425" sldId="263"/>
        </pc:sldMkLst>
        <pc:spChg chg="mod">
          <ac:chgData name="David M. deMedicis" userId="df5254eb-6505-4b2b-8ad7-abff682270e3" providerId="ADAL" clId="{0CBCB369-5DD3-400B-93CF-7AD2DED38956}" dt="2021-11-18T01:11:36.793" v="2003"/>
          <ac:spMkLst>
            <pc:docMk/>
            <pc:sldMk cId="1438368425" sldId="263"/>
            <ac:spMk id="3" creationId="{5014E330-A176-4B45-A65C-C23D7512462E}"/>
          </ac:spMkLst>
        </pc:spChg>
      </pc:sldChg>
      <pc:sldChg chg="modSp add del mod">
        <pc:chgData name="David M. deMedicis" userId="df5254eb-6505-4b2b-8ad7-abff682270e3" providerId="ADAL" clId="{0CBCB369-5DD3-400B-93CF-7AD2DED38956}" dt="2021-11-18T01:25:50.439" v="2153" actId="2696"/>
        <pc:sldMkLst>
          <pc:docMk/>
          <pc:sldMk cId="185345666" sldId="266"/>
        </pc:sldMkLst>
        <pc:spChg chg="mod">
          <ac:chgData name="David M. deMedicis" userId="df5254eb-6505-4b2b-8ad7-abff682270e3" providerId="ADAL" clId="{0CBCB369-5DD3-400B-93CF-7AD2DED38956}" dt="2021-11-18T01:11:36.793" v="2003"/>
          <ac:spMkLst>
            <pc:docMk/>
            <pc:sldMk cId="185345666" sldId="266"/>
            <ac:spMk id="6" creationId="{00000000-0000-0000-0000-000000000000}"/>
          </ac:spMkLst>
        </pc:spChg>
        <pc:spChg chg="mod">
          <ac:chgData name="David M. deMedicis" userId="df5254eb-6505-4b2b-8ad7-abff682270e3" providerId="ADAL" clId="{0CBCB369-5DD3-400B-93CF-7AD2DED38956}" dt="2021-11-18T01:11:36.793" v="2003"/>
          <ac:spMkLst>
            <pc:docMk/>
            <pc:sldMk cId="185345666" sldId="266"/>
            <ac:spMk id="7" creationId="{00000000-0000-0000-0000-000000000000}"/>
          </ac:spMkLst>
        </pc:spChg>
      </pc:sldChg>
      <pc:sldChg chg="add del">
        <pc:chgData name="David M. deMedicis" userId="df5254eb-6505-4b2b-8ad7-abff682270e3" providerId="ADAL" clId="{0CBCB369-5DD3-400B-93CF-7AD2DED38956}" dt="2021-11-18T01:11:36.793" v="2003"/>
        <pc:sldMkLst>
          <pc:docMk/>
          <pc:sldMk cId="1915615030" sldId="269"/>
        </pc:sldMkLst>
      </pc:sldChg>
      <pc:sldChg chg="add del modNotesTx">
        <pc:chgData name="David M. deMedicis" userId="df5254eb-6505-4b2b-8ad7-abff682270e3" providerId="ADAL" clId="{0CBCB369-5DD3-400B-93CF-7AD2DED38956}" dt="2021-11-18T01:15:27.243" v="2031" actId="20577"/>
        <pc:sldMkLst>
          <pc:docMk/>
          <pc:sldMk cId="1109237750" sldId="270"/>
        </pc:sldMkLst>
      </pc:sldChg>
      <pc:sldChg chg="modSp modNotesTx">
        <pc:chgData name="David M. deMedicis" userId="df5254eb-6505-4b2b-8ad7-abff682270e3" providerId="ADAL" clId="{0CBCB369-5DD3-400B-93CF-7AD2DED38956}" dt="2021-11-17T05:23:09.097" v="637" actId="20577"/>
        <pc:sldMkLst>
          <pc:docMk/>
          <pc:sldMk cId="3129504269" sldId="280"/>
        </pc:sldMkLst>
        <pc:graphicFrameChg chg="mod">
          <ac:chgData name="David M. deMedicis" userId="df5254eb-6505-4b2b-8ad7-abff682270e3" providerId="ADAL" clId="{0CBCB369-5DD3-400B-93CF-7AD2DED38956}" dt="2021-11-17T04:50:43.585" v="234" actId="5793"/>
          <ac:graphicFrameMkLst>
            <pc:docMk/>
            <pc:sldMk cId="3129504269" sldId="280"/>
            <ac:graphicFrameMk id="6" creationId="{A709833E-0910-4D22-8EC9-C309C405903F}"/>
          </ac:graphicFrameMkLst>
        </pc:graphicFrameChg>
      </pc:sldChg>
      <pc:sldChg chg="modSp add del mod">
        <pc:chgData name="David M. deMedicis" userId="df5254eb-6505-4b2b-8ad7-abff682270e3" providerId="ADAL" clId="{0CBCB369-5DD3-400B-93CF-7AD2DED38956}" dt="2021-11-18T01:28:29.648" v="2156" actId="2696"/>
        <pc:sldMkLst>
          <pc:docMk/>
          <pc:sldMk cId="670169528" sldId="282"/>
        </pc:sldMkLst>
        <pc:spChg chg="mod">
          <ac:chgData name="David M. deMedicis" userId="df5254eb-6505-4b2b-8ad7-abff682270e3" providerId="ADAL" clId="{0CBCB369-5DD3-400B-93CF-7AD2DED38956}" dt="2021-11-18T01:11:36.793" v="2003"/>
          <ac:spMkLst>
            <pc:docMk/>
            <pc:sldMk cId="670169528" sldId="282"/>
            <ac:spMk id="8" creationId="{00000000-0000-0000-0000-000000000000}"/>
          </ac:spMkLst>
        </pc:spChg>
      </pc:sldChg>
      <pc:sldChg chg="modSp add del mod">
        <pc:chgData name="David M. deMedicis" userId="df5254eb-6505-4b2b-8ad7-abff682270e3" providerId="ADAL" clId="{0CBCB369-5DD3-400B-93CF-7AD2DED38956}" dt="2021-11-18T01:28:46.320" v="2159" actId="2696"/>
        <pc:sldMkLst>
          <pc:docMk/>
          <pc:sldMk cId="2331969257" sldId="283"/>
        </pc:sldMkLst>
        <pc:picChg chg="mod">
          <ac:chgData name="David M. deMedicis" userId="df5254eb-6505-4b2b-8ad7-abff682270e3" providerId="ADAL" clId="{0CBCB369-5DD3-400B-93CF-7AD2DED38956}" dt="2021-11-18T01:27:59.125" v="2154" actId="1076"/>
          <ac:picMkLst>
            <pc:docMk/>
            <pc:sldMk cId="2331969257" sldId="283"/>
            <ac:picMk id="5" creationId="{00000000-0000-0000-0000-000000000000}"/>
          </ac:picMkLst>
        </pc:picChg>
      </pc:sldChg>
      <pc:sldChg chg="add del">
        <pc:chgData name="David M. deMedicis" userId="df5254eb-6505-4b2b-8ad7-abff682270e3" providerId="ADAL" clId="{0CBCB369-5DD3-400B-93CF-7AD2DED38956}" dt="2021-11-18T01:11:36.793" v="2003"/>
        <pc:sldMkLst>
          <pc:docMk/>
          <pc:sldMk cId="1905991698" sldId="287"/>
        </pc:sldMkLst>
      </pc:sldChg>
      <pc:sldChg chg="modSp mod modNotesTx">
        <pc:chgData name="David M. deMedicis" userId="df5254eb-6505-4b2b-8ad7-abff682270e3" providerId="ADAL" clId="{0CBCB369-5DD3-400B-93CF-7AD2DED38956}" dt="2021-11-18T03:30:45.483" v="2277" actId="20577"/>
        <pc:sldMkLst>
          <pc:docMk/>
          <pc:sldMk cId="4248541971" sldId="288"/>
        </pc:sldMkLst>
        <pc:spChg chg="mod">
          <ac:chgData name="David M. deMedicis" userId="df5254eb-6505-4b2b-8ad7-abff682270e3" providerId="ADAL" clId="{0CBCB369-5DD3-400B-93CF-7AD2DED38956}" dt="2021-11-18T03:30:04.914" v="2270" actId="20577"/>
          <ac:spMkLst>
            <pc:docMk/>
            <pc:sldMk cId="4248541971" sldId="288"/>
            <ac:spMk id="2" creationId="{7ED4FD91-4089-45F3-8A71-4C6EA035B6C8}"/>
          </ac:spMkLst>
        </pc:spChg>
        <pc:graphicFrameChg chg="mod modGraphic">
          <ac:chgData name="David M. deMedicis" userId="df5254eb-6505-4b2b-8ad7-abff682270e3" providerId="ADAL" clId="{0CBCB369-5DD3-400B-93CF-7AD2DED38956}" dt="2021-11-18T00:30:54.264" v="1765" actId="20577"/>
          <ac:graphicFrameMkLst>
            <pc:docMk/>
            <pc:sldMk cId="4248541971" sldId="288"/>
            <ac:graphicFrameMk id="3" creationId="{A313AFC3-1BF2-4991-AA71-6E7FAEC64405}"/>
          </ac:graphicFrameMkLst>
        </pc:graphicFrameChg>
        <pc:graphicFrameChg chg="mod">
          <ac:chgData name="David M. deMedicis" userId="df5254eb-6505-4b2b-8ad7-abff682270e3" providerId="ADAL" clId="{0CBCB369-5DD3-400B-93CF-7AD2DED38956}" dt="2021-11-18T03:30:11.667" v="2274" actId="20577"/>
          <ac:graphicFrameMkLst>
            <pc:docMk/>
            <pc:sldMk cId="4248541971" sldId="288"/>
            <ac:graphicFrameMk id="6" creationId="{46AF7328-6595-4D3F-9BFF-BC13BD7E05A5}"/>
          </ac:graphicFrameMkLst>
        </pc:graphicFrameChg>
      </pc:sldChg>
      <pc:sldChg chg="modNotesTx">
        <pc:chgData name="David M. deMedicis" userId="df5254eb-6505-4b2b-8ad7-abff682270e3" providerId="ADAL" clId="{0CBCB369-5DD3-400B-93CF-7AD2DED38956}" dt="2021-11-17T05:21:59.419" v="626" actId="20577"/>
        <pc:sldMkLst>
          <pc:docMk/>
          <pc:sldMk cId="1328574410" sldId="290"/>
        </pc:sldMkLst>
      </pc:sldChg>
      <pc:sldChg chg="modNotes modNotesTx">
        <pc:chgData name="David M. deMedicis" userId="df5254eb-6505-4b2b-8ad7-abff682270e3" providerId="ADAL" clId="{0CBCB369-5DD3-400B-93CF-7AD2DED38956}" dt="2021-11-17T05:43:57.617" v="911" actId="20577"/>
        <pc:sldMkLst>
          <pc:docMk/>
          <pc:sldMk cId="1866408439" sldId="291"/>
        </pc:sldMkLst>
      </pc:sldChg>
      <pc:sldChg chg="modSp mod modNotesTx">
        <pc:chgData name="David M. deMedicis" userId="df5254eb-6505-4b2b-8ad7-abff682270e3" providerId="ADAL" clId="{0CBCB369-5DD3-400B-93CF-7AD2DED38956}" dt="2021-11-18T03:31:00.652" v="2279" actId="20577"/>
        <pc:sldMkLst>
          <pc:docMk/>
          <pc:sldMk cId="2669372665" sldId="293"/>
        </pc:sldMkLst>
        <pc:spChg chg="mod">
          <ac:chgData name="David M. deMedicis" userId="df5254eb-6505-4b2b-8ad7-abff682270e3" providerId="ADAL" clId="{0CBCB369-5DD3-400B-93CF-7AD2DED38956}" dt="2021-11-17T05:51:09.060" v="1108" actId="20577"/>
          <ac:spMkLst>
            <pc:docMk/>
            <pc:sldMk cId="2669372665" sldId="293"/>
            <ac:spMk id="2" creationId="{37DAEEAA-24D4-4C03-9594-AD18C344C152}"/>
          </ac:spMkLst>
        </pc:spChg>
        <pc:graphicFrameChg chg="mod modGraphic">
          <ac:chgData name="David M. deMedicis" userId="df5254eb-6505-4b2b-8ad7-abff682270e3" providerId="ADAL" clId="{0CBCB369-5DD3-400B-93CF-7AD2DED38956}" dt="2021-11-18T00:34:56.553" v="1780" actId="20577"/>
          <ac:graphicFrameMkLst>
            <pc:docMk/>
            <pc:sldMk cId="2669372665" sldId="293"/>
            <ac:graphicFrameMk id="5" creationId="{3EEB0E34-3B4F-45A5-81C5-598E88E9099D}"/>
          </ac:graphicFrameMkLst>
        </pc:graphicFrameChg>
        <pc:graphicFrameChg chg="mod">
          <ac:chgData name="David M. deMedicis" userId="df5254eb-6505-4b2b-8ad7-abff682270e3" providerId="ADAL" clId="{0CBCB369-5DD3-400B-93CF-7AD2DED38956}" dt="2021-11-17T05:51:13.641" v="1110" actId="20577"/>
          <ac:graphicFrameMkLst>
            <pc:docMk/>
            <pc:sldMk cId="2669372665" sldId="293"/>
            <ac:graphicFrameMk id="6" creationId="{A709833E-0910-4D22-8EC9-C309C405903F}"/>
          </ac:graphicFrameMkLst>
        </pc:graphicFrameChg>
      </pc:sldChg>
      <pc:sldChg chg="modSp new mod ord">
        <pc:chgData name="David M. deMedicis" userId="df5254eb-6505-4b2b-8ad7-abff682270e3" providerId="ADAL" clId="{0CBCB369-5DD3-400B-93CF-7AD2DED38956}" dt="2021-11-17T04:12:54.484" v="7"/>
        <pc:sldMkLst>
          <pc:docMk/>
          <pc:sldMk cId="2639408148" sldId="294"/>
        </pc:sldMkLst>
        <pc:spChg chg="mod">
          <ac:chgData name="David M. deMedicis" userId="df5254eb-6505-4b2b-8ad7-abff682270e3" providerId="ADAL" clId="{0CBCB369-5DD3-400B-93CF-7AD2DED38956}" dt="2021-11-17T04:12:54.484" v="7"/>
          <ac:spMkLst>
            <pc:docMk/>
            <pc:sldMk cId="2639408148" sldId="294"/>
            <ac:spMk id="2" creationId="{4753DD2E-9667-4F9F-9E14-6E904A51C8BA}"/>
          </ac:spMkLst>
        </pc:spChg>
      </pc:sldChg>
      <pc:sldChg chg="modSp add del mod">
        <pc:chgData name="David M. deMedicis" userId="df5254eb-6505-4b2b-8ad7-abff682270e3" providerId="ADAL" clId="{0CBCB369-5DD3-400B-93CF-7AD2DED38956}" dt="2021-11-18T01:28:32.316" v="2157" actId="2696"/>
        <pc:sldMkLst>
          <pc:docMk/>
          <pc:sldMk cId="2055541826" sldId="295"/>
        </pc:sldMkLst>
        <pc:spChg chg="mod">
          <ac:chgData name="David M. deMedicis" userId="df5254eb-6505-4b2b-8ad7-abff682270e3" providerId="ADAL" clId="{0CBCB369-5DD3-400B-93CF-7AD2DED38956}" dt="2021-11-18T01:11:36.793" v="2003"/>
          <ac:spMkLst>
            <pc:docMk/>
            <pc:sldMk cId="2055541826" sldId="295"/>
            <ac:spMk id="3" creationId="{00000000-0000-0000-0000-000000000000}"/>
          </ac:spMkLst>
        </pc:spChg>
      </pc:sldChg>
      <pc:sldChg chg="new del ord">
        <pc:chgData name="David M. deMedicis" userId="df5254eb-6505-4b2b-8ad7-abff682270e3" providerId="ADAL" clId="{0CBCB369-5DD3-400B-93CF-7AD2DED38956}" dt="2021-11-17T06:12:27.799" v="1649" actId="2696"/>
        <pc:sldMkLst>
          <pc:docMk/>
          <pc:sldMk cId="3987932587" sldId="295"/>
        </pc:sldMkLst>
      </pc:sldChg>
      <pc:sldChg chg="modSp add mod">
        <pc:chgData name="David M. deMedicis" userId="df5254eb-6505-4b2b-8ad7-abff682270e3" providerId="ADAL" clId="{0CBCB369-5DD3-400B-93CF-7AD2DED38956}" dt="2021-11-17T23:47:45.919" v="1755" actId="27918"/>
        <pc:sldMkLst>
          <pc:docMk/>
          <pc:sldMk cId="1733991581" sldId="296"/>
        </pc:sldMkLst>
        <pc:spChg chg="mod">
          <ac:chgData name="David M. deMedicis" userId="df5254eb-6505-4b2b-8ad7-abff682270e3" providerId="ADAL" clId="{0CBCB369-5DD3-400B-93CF-7AD2DED38956}" dt="2021-11-17T05:59:43.111" v="1380" actId="20577"/>
          <ac:spMkLst>
            <pc:docMk/>
            <pc:sldMk cId="1733991581" sldId="296"/>
            <ac:spMk id="2" creationId="{7ED4FD91-4089-45F3-8A71-4C6EA035B6C8}"/>
          </ac:spMkLst>
        </pc:spChg>
        <pc:graphicFrameChg chg="mod modGraphic">
          <ac:chgData name="David M. deMedicis" userId="df5254eb-6505-4b2b-8ad7-abff682270e3" providerId="ADAL" clId="{0CBCB369-5DD3-400B-93CF-7AD2DED38956}" dt="2021-11-17T06:12:02.109" v="1647" actId="20577"/>
          <ac:graphicFrameMkLst>
            <pc:docMk/>
            <pc:sldMk cId="1733991581" sldId="296"/>
            <ac:graphicFrameMk id="3" creationId="{A313AFC3-1BF2-4991-AA71-6E7FAEC64405}"/>
          </ac:graphicFrameMkLst>
        </pc:graphicFrameChg>
        <pc:graphicFrameChg chg="mod">
          <ac:chgData name="David M. deMedicis" userId="df5254eb-6505-4b2b-8ad7-abff682270e3" providerId="ADAL" clId="{0CBCB369-5DD3-400B-93CF-7AD2DED38956}" dt="2021-11-17T06:00:03.009" v="1399" actId="20577"/>
          <ac:graphicFrameMkLst>
            <pc:docMk/>
            <pc:sldMk cId="1733991581" sldId="296"/>
            <ac:graphicFrameMk id="6" creationId="{46AF7328-6595-4D3F-9BFF-BC13BD7E05A5}"/>
          </ac:graphicFrameMkLst>
        </pc:graphicFrameChg>
      </pc:sldChg>
      <pc:sldChg chg="modSp mod modNotesTx">
        <pc:chgData name="David M. deMedicis" userId="df5254eb-6505-4b2b-8ad7-abff682270e3" providerId="ADAL" clId="{0CBCB369-5DD3-400B-93CF-7AD2DED38956}" dt="2021-11-18T00:35:57.794" v="1851" actId="20577"/>
        <pc:sldMkLst>
          <pc:docMk/>
          <pc:sldMk cId="2923683387" sldId="297"/>
        </pc:sldMkLst>
        <pc:spChg chg="mod">
          <ac:chgData name="David M. deMedicis" userId="df5254eb-6505-4b2b-8ad7-abff682270e3" providerId="ADAL" clId="{0CBCB369-5DD3-400B-93CF-7AD2DED38956}" dt="2021-11-17T06:06:06.848" v="1498" actId="20577"/>
          <ac:spMkLst>
            <pc:docMk/>
            <pc:sldMk cId="2923683387" sldId="297"/>
            <ac:spMk id="2" creationId="{37DAEEAA-24D4-4C03-9594-AD18C344C152}"/>
          </ac:spMkLst>
        </pc:spChg>
        <pc:graphicFrameChg chg="mod modGraphic">
          <ac:chgData name="David M. deMedicis" userId="df5254eb-6505-4b2b-8ad7-abff682270e3" providerId="ADAL" clId="{0CBCB369-5DD3-400B-93CF-7AD2DED38956}" dt="2021-11-17T06:11:35.205" v="1635" actId="20577"/>
          <ac:graphicFrameMkLst>
            <pc:docMk/>
            <pc:sldMk cId="2923683387" sldId="297"/>
            <ac:graphicFrameMk id="5" creationId="{3EEB0E34-3B4F-45A5-81C5-598E88E9099D}"/>
          </ac:graphicFrameMkLst>
        </pc:graphicFrameChg>
        <pc:graphicFrameChg chg="mod">
          <ac:chgData name="David M. deMedicis" userId="df5254eb-6505-4b2b-8ad7-abff682270e3" providerId="ADAL" clId="{0CBCB369-5DD3-400B-93CF-7AD2DED38956}" dt="2021-11-17T06:06:12.368" v="1515" actId="20577"/>
          <ac:graphicFrameMkLst>
            <pc:docMk/>
            <pc:sldMk cId="2923683387" sldId="297"/>
            <ac:graphicFrameMk id="6" creationId="{A709833E-0910-4D22-8EC9-C309C405903F}"/>
          </ac:graphicFrameMkLst>
        </pc:graphicFrameChg>
      </pc:sldChg>
      <pc:sldChg chg="modSp mod modNotesTx">
        <pc:chgData name="David M. deMedicis" userId="df5254eb-6505-4b2b-8ad7-abff682270e3" providerId="ADAL" clId="{0CBCB369-5DD3-400B-93CF-7AD2DED38956}" dt="2021-11-18T00:44:45.355" v="1988" actId="20577"/>
        <pc:sldMkLst>
          <pc:docMk/>
          <pc:sldMk cId="2168241853" sldId="298"/>
        </pc:sldMkLst>
        <pc:spChg chg="mod">
          <ac:chgData name="David M. deMedicis" userId="df5254eb-6505-4b2b-8ad7-abff682270e3" providerId="ADAL" clId="{0CBCB369-5DD3-400B-93CF-7AD2DED38956}" dt="2021-11-17T06:26:07.321" v="1676" actId="20577"/>
          <ac:spMkLst>
            <pc:docMk/>
            <pc:sldMk cId="2168241853" sldId="298"/>
            <ac:spMk id="2" creationId="{7ED4FD91-4089-45F3-8A71-4C6EA035B6C8}"/>
          </ac:spMkLst>
        </pc:spChg>
        <pc:graphicFrameChg chg="modGraphic">
          <ac:chgData name="David M. deMedicis" userId="df5254eb-6505-4b2b-8ad7-abff682270e3" providerId="ADAL" clId="{0CBCB369-5DD3-400B-93CF-7AD2DED38956}" dt="2021-11-17T06:36:05.549" v="1737" actId="20577"/>
          <ac:graphicFrameMkLst>
            <pc:docMk/>
            <pc:sldMk cId="2168241853" sldId="298"/>
            <ac:graphicFrameMk id="5" creationId="{3DEC8780-C0C5-4758-A748-FE3DD4A33CEC}"/>
          </ac:graphicFrameMkLst>
        </pc:graphicFrameChg>
        <pc:graphicFrameChg chg="mod">
          <ac:chgData name="David M. deMedicis" userId="df5254eb-6505-4b2b-8ad7-abff682270e3" providerId="ADAL" clId="{0CBCB369-5DD3-400B-93CF-7AD2DED38956}" dt="2021-11-17T06:26:15.277" v="1692" actId="20577"/>
          <ac:graphicFrameMkLst>
            <pc:docMk/>
            <pc:sldMk cId="2168241853" sldId="298"/>
            <ac:graphicFrameMk id="6" creationId="{46AF7328-6595-4D3F-9BFF-BC13BD7E05A5}"/>
          </ac:graphicFrameMkLst>
        </pc:graphicFrameChg>
      </pc:sldChg>
      <pc:sldChg chg="add del">
        <pc:chgData name="David M. deMedicis" userId="df5254eb-6505-4b2b-8ad7-abff682270e3" providerId="ADAL" clId="{0CBCB369-5DD3-400B-93CF-7AD2DED38956}" dt="2021-11-18T01:28:23.483" v="2155" actId="2696"/>
        <pc:sldMkLst>
          <pc:docMk/>
          <pc:sldMk cId="634515713" sldId="299"/>
        </pc:sldMkLst>
      </pc:sldChg>
      <pc:sldChg chg="add del">
        <pc:chgData name="David M. deMedicis" userId="df5254eb-6505-4b2b-8ad7-abff682270e3" providerId="ADAL" clId="{0CBCB369-5DD3-400B-93CF-7AD2DED38956}" dt="2021-11-18T01:28:35.275" v="2158" actId="2696"/>
        <pc:sldMkLst>
          <pc:docMk/>
          <pc:sldMk cId="1478564349" sldId="300"/>
        </pc:sldMkLst>
      </pc:sldChg>
      <pc:sldMasterChg chg="del delSldLayout">
        <pc:chgData name="David M. deMedicis" userId="df5254eb-6505-4b2b-8ad7-abff682270e3" providerId="ADAL" clId="{0CBCB369-5DD3-400B-93CF-7AD2DED38956}" dt="2021-11-17T04:12:58.031" v="8" actId="2696"/>
        <pc:sldMasterMkLst>
          <pc:docMk/>
          <pc:sldMasterMk cId="2206024037" sldId="2147483648"/>
        </pc:sldMasterMkLst>
        <pc:sldLayoutChg chg="del">
          <pc:chgData name="David M. deMedicis" userId="df5254eb-6505-4b2b-8ad7-abff682270e3" providerId="ADAL" clId="{0CBCB369-5DD3-400B-93CF-7AD2DED38956}" dt="2021-11-17T04:12:58.031" v="8" actId="2696"/>
          <pc:sldLayoutMkLst>
            <pc:docMk/>
            <pc:sldMasterMk cId="2206024037" sldId="2147483648"/>
            <pc:sldLayoutMk cId="2418692415" sldId="2147483649"/>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4118129226" sldId="2147483650"/>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1236615082" sldId="2147483651"/>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723231137" sldId="2147483652"/>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1357814597" sldId="2147483653"/>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3203333102" sldId="2147483654"/>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2183547010" sldId="2147483655"/>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4082953511" sldId="2147483656"/>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2404732090" sldId="2147483657"/>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2603547252" sldId="2147483658"/>
          </pc:sldLayoutMkLst>
        </pc:sldLayoutChg>
        <pc:sldLayoutChg chg="del">
          <pc:chgData name="David M. deMedicis" userId="df5254eb-6505-4b2b-8ad7-abff682270e3" providerId="ADAL" clId="{0CBCB369-5DD3-400B-93CF-7AD2DED38956}" dt="2021-11-17T04:12:58.031" v="8" actId="2696"/>
          <pc:sldLayoutMkLst>
            <pc:docMk/>
            <pc:sldMasterMk cId="2206024037" sldId="2147483648"/>
            <pc:sldLayoutMk cId="3260903452" sldId="2147483659"/>
          </pc:sldLayoutMkLst>
        </pc:sldLayoutChg>
      </pc:sldMasterChg>
    </pc:docChg>
  </pc:docChgLst>
  <pc:docChgLst>
    <pc:chgData name="David deMedicis" userId="df5254eb-6505-4b2b-8ad7-abff682270e3" providerId="ADAL" clId="{0CBCB369-5DD3-400B-93CF-7AD2DED38956}"/>
    <pc:docChg chg="modSld">
      <pc:chgData name="David deMedicis" userId="df5254eb-6505-4b2b-8ad7-abff682270e3" providerId="ADAL" clId="{0CBCB369-5DD3-400B-93CF-7AD2DED38956}" dt="2022-01-31T05:20:33.707" v="3" actId="27918"/>
      <pc:docMkLst>
        <pc:docMk/>
      </pc:docMkLst>
      <pc:sldChg chg="modNotesTx">
        <pc:chgData name="David deMedicis" userId="df5254eb-6505-4b2b-8ad7-abff682270e3" providerId="ADAL" clId="{0CBCB369-5DD3-400B-93CF-7AD2DED38956}" dt="2022-01-31T05:17:59.780" v="1" actId="20577"/>
        <pc:sldMkLst>
          <pc:docMk/>
          <pc:sldMk cId="1733991581" sldId="296"/>
        </pc:sldMkLst>
      </pc:sldChg>
      <pc:sldChg chg="mod">
        <pc:chgData name="David deMedicis" userId="df5254eb-6505-4b2b-8ad7-abff682270e3" providerId="ADAL" clId="{0CBCB369-5DD3-400B-93CF-7AD2DED38956}" dt="2022-01-31T05:20:33.707" v="3" actId="27918"/>
        <pc:sldMkLst>
          <pc:docMk/>
          <pc:sldMk cId="2168241853" sldId="2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Type of Student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First generation</c:v>
                </c:pt>
                <c:pt idx="1">
                  <c:v>Transfer</c:v>
                </c:pt>
                <c:pt idx="2">
                  <c:v>Pell-grant recipient</c:v>
                </c:pt>
                <c:pt idx="3">
                  <c:v>Adult student</c:v>
                </c:pt>
                <c:pt idx="4">
                  <c:v>Dual-enrollment</c:v>
                </c:pt>
              </c:strCache>
            </c:strRef>
          </c:cat>
          <c:val>
            <c:numRef>
              <c:f>Sheet1!$B$2:$B$6</c:f>
              <c:numCache>
                <c:formatCode>0%</c:formatCode>
                <c:ptCount val="5"/>
                <c:pt idx="0">
                  <c:v>0.31709999999999999</c:v>
                </c:pt>
                <c:pt idx="1">
                  <c:v>0.1409</c:v>
                </c:pt>
                <c:pt idx="2">
                  <c:v>0.1762</c:v>
                </c:pt>
                <c:pt idx="3">
                  <c:v>0.52569999999999995</c:v>
                </c:pt>
                <c:pt idx="4">
                  <c:v>0.14360000000000001</c:v>
                </c:pt>
              </c:numCache>
            </c:numRef>
          </c:val>
          <c:extLst>
            <c:ext xmlns:c16="http://schemas.microsoft.com/office/drawing/2014/chart" uri="{C3380CC4-5D6E-409C-BE32-E72D297353CC}">
              <c16:uniqueId val="{00000000-15A3-46F1-8474-8DC473D39D40}"/>
            </c:ext>
          </c:extLst>
        </c:ser>
        <c:dLbls>
          <c:showLegendKey val="0"/>
          <c:showVal val="0"/>
          <c:showCatName val="0"/>
          <c:showSerName val="0"/>
          <c:showPercent val="0"/>
          <c:showBubbleSize val="0"/>
        </c:dLbls>
        <c:gapWidth val="219"/>
        <c:overlap val="-27"/>
        <c:axId val="21276783"/>
        <c:axId val="355606751"/>
      </c:barChart>
      <c:catAx>
        <c:axId val="2127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606751"/>
        <c:crosses val="autoZero"/>
        <c:auto val="1"/>
        <c:lblAlgn val="ctr"/>
        <c:lblOffset val="100"/>
        <c:noMultiLvlLbl val="0"/>
      </c:catAx>
      <c:valAx>
        <c:axId val="3556067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Enrollment Status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Part-time</c:v>
                </c:pt>
                <c:pt idx="1">
                  <c:v>Full-time (over 12 hours)</c:v>
                </c:pt>
                <c:pt idx="2">
                  <c:v>Continuing education/Fast Forward</c:v>
                </c:pt>
              </c:strCache>
            </c:strRef>
          </c:cat>
          <c:val>
            <c:numRef>
              <c:f>Sheet1!$B$2:$B$4</c:f>
              <c:numCache>
                <c:formatCode>0%</c:formatCode>
                <c:ptCount val="3"/>
                <c:pt idx="0">
                  <c:v>0.39319999999999999</c:v>
                </c:pt>
                <c:pt idx="1">
                  <c:v>0.56950000000000001</c:v>
                </c:pt>
                <c:pt idx="2">
                  <c:v>3.73E-2</c:v>
                </c:pt>
              </c:numCache>
            </c:numRef>
          </c:val>
          <c:extLst>
            <c:ext xmlns:c16="http://schemas.microsoft.com/office/drawing/2014/chart" uri="{C3380CC4-5D6E-409C-BE32-E72D297353CC}">
              <c16:uniqueId val="{00000000-FB3B-4F9D-8FB0-0092A1D6597E}"/>
            </c:ext>
          </c:extLst>
        </c:ser>
        <c:dLbls>
          <c:showLegendKey val="0"/>
          <c:showVal val="0"/>
          <c:showCatName val="0"/>
          <c:showSerName val="0"/>
          <c:showPercent val="0"/>
          <c:showBubbleSize val="0"/>
        </c:dLbls>
        <c:gapWidth val="219"/>
        <c:overlap val="-27"/>
        <c:axId val="191771967"/>
        <c:axId val="188592095"/>
      </c:barChart>
      <c:catAx>
        <c:axId val="1917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592095"/>
        <c:crosses val="autoZero"/>
        <c:auto val="1"/>
        <c:lblAlgn val="ctr"/>
        <c:lblOffset val="100"/>
        <c:noMultiLvlLbl val="0"/>
      </c:catAx>
      <c:valAx>
        <c:axId val="1885920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7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Demographics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Veterans (Services for)</c:v>
                </c:pt>
                <c:pt idx="1">
                  <c:v>Disabled (Services for)</c:v>
                </c:pt>
                <c:pt idx="2">
                  <c:v>LGBTQIA+ (Services for)</c:v>
                </c:pt>
                <c:pt idx="3">
                  <c:v>People of Color (Services for)</c:v>
                </c:pt>
              </c:strCache>
            </c:strRef>
          </c:cat>
          <c:val>
            <c:numRef>
              <c:f>Sheet1!$B$2:$B$5</c:f>
              <c:numCache>
                <c:formatCode>0%</c:formatCode>
                <c:ptCount val="4"/>
                <c:pt idx="0">
                  <c:v>7.0900000000000005E-2</c:v>
                </c:pt>
                <c:pt idx="1">
                  <c:v>0.16220000000000001</c:v>
                </c:pt>
                <c:pt idx="2">
                  <c:v>0.17380000000000001</c:v>
                </c:pt>
                <c:pt idx="3">
                  <c:v>0.33810000000000001</c:v>
                </c:pt>
              </c:numCache>
            </c:numRef>
          </c:val>
          <c:extLst>
            <c:ext xmlns:c16="http://schemas.microsoft.com/office/drawing/2014/chart" uri="{C3380CC4-5D6E-409C-BE32-E72D297353CC}">
              <c16:uniqueId val="{00000000-15A3-46F1-8474-8DC473D39D40}"/>
            </c:ext>
          </c:extLst>
        </c:ser>
        <c:ser>
          <c:idx val="1"/>
          <c:order val="1"/>
          <c:tx>
            <c:strRef>
              <c:f>Sheet1!$C$1</c:f>
              <c:strCache>
                <c:ptCount val="1"/>
                <c:pt idx="0">
                  <c:v>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Veterans (Services for)</c:v>
                </c:pt>
                <c:pt idx="1">
                  <c:v>Disabled (Services for)</c:v>
                </c:pt>
                <c:pt idx="2">
                  <c:v>LGBTQIA+ (Services for)</c:v>
                </c:pt>
                <c:pt idx="3">
                  <c:v>People of Color (Services for)</c:v>
                </c:pt>
              </c:strCache>
            </c:strRef>
          </c:cat>
          <c:val>
            <c:numRef>
              <c:f>Sheet1!$C$2:$C$5</c:f>
              <c:numCache>
                <c:formatCode>0%</c:formatCode>
                <c:ptCount val="4"/>
                <c:pt idx="0">
                  <c:v>0.1129</c:v>
                </c:pt>
                <c:pt idx="1">
                  <c:v>0.13009999999999999</c:v>
                </c:pt>
                <c:pt idx="2">
                  <c:v>0.1066</c:v>
                </c:pt>
                <c:pt idx="3">
                  <c:v>0.18029999999999999</c:v>
                </c:pt>
              </c:numCache>
            </c:numRef>
          </c:val>
          <c:extLst>
            <c:ext xmlns:c16="http://schemas.microsoft.com/office/drawing/2014/chart" uri="{C3380CC4-5D6E-409C-BE32-E72D297353CC}">
              <c16:uniqueId val="{00000000-CB2D-4D2D-87DC-07587EBDF9CB}"/>
            </c:ext>
          </c:extLst>
        </c:ser>
        <c:dLbls>
          <c:showLegendKey val="0"/>
          <c:showVal val="0"/>
          <c:showCatName val="0"/>
          <c:showSerName val="0"/>
          <c:showPercent val="0"/>
          <c:showBubbleSize val="0"/>
        </c:dLbls>
        <c:gapWidth val="219"/>
        <c:overlap val="-27"/>
        <c:axId val="21276783"/>
        <c:axId val="355606751"/>
      </c:barChart>
      <c:catAx>
        <c:axId val="2127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606751"/>
        <c:crosses val="autoZero"/>
        <c:auto val="1"/>
        <c:lblAlgn val="ctr"/>
        <c:lblOffset val="100"/>
        <c:noMultiLvlLbl val="0"/>
      </c:catAx>
      <c:valAx>
        <c:axId val="3556067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67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Overall Services Provided (Weighted average; Lower score better)</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Veterans (Services for)</c:v>
                </c:pt>
                <c:pt idx="1">
                  <c:v>Disabled (Services for)</c:v>
                </c:pt>
                <c:pt idx="2">
                  <c:v>LGBTQIA+ (Services for)</c:v>
                </c:pt>
                <c:pt idx="3">
                  <c:v>People of Color (Services for)</c:v>
                </c:pt>
              </c:strCache>
            </c:strRef>
          </c:cat>
          <c:val>
            <c:numRef>
              <c:f>Sheet1!$B$2:$B$5</c:f>
              <c:numCache>
                <c:formatCode>0.00</c:formatCode>
                <c:ptCount val="4"/>
                <c:pt idx="0">
                  <c:v>1.67</c:v>
                </c:pt>
                <c:pt idx="1">
                  <c:v>1.95</c:v>
                </c:pt>
                <c:pt idx="2">
                  <c:v>2.2999999999999998</c:v>
                </c:pt>
                <c:pt idx="3">
                  <c:v>1.77</c:v>
                </c:pt>
              </c:numCache>
            </c:numRef>
          </c:val>
          <c:extLst>
            <c:ext xmlns:c16="http://schemas.microsoft.com/office/drawing/2014/chart" uri="{C3380CC4-5D6E-409C-BE32-E72D297353CC}">
              <c16:uniqueId val="{00000000-15A3-46F1-8474-8DC473D39D40}"/>
            </c:ext>
          </c:extLst>
        </c:ser>
        <c:ser>
          <c:idx val="1"/>
          <c:order val="1"/>
          <c:tx>
            <c:strRef>
              <c:f>Sheet1!$C$1</c:f>
              <c:strCache>
                <c:ptCount val="1"/>
                <c:pt idx="0">
                  <c:v>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Veterans (Services for)</c:v>
                </c:pt>
                <c:pt idx="1">
                  <c:v>Disabled (Services for)</c:v>
                </c:pt>
                <c:pt idx="2">
                  <c:v>LGBTQIA+ (Services for)</c:v>
                </c:pt>
                <c:pt idx="3">
                  <c:v>People of Color (Services for)</c:v>
                </c:pt>
              </c:strCache>
            </c:strRef>
          </c:cat>
          <c:val>
            <c:numRef>
              <c:f>Sheet1!$C$2:$C$5</c:f>
              <c:numCache>
                <c:formatCode>0.00</c:formatCode>
                <c:ptCount val="4"/>
                <c:pt idx="0">
                  <c:v>1.83</c:v>
                </c:pt>
                <c:pt idx="1">
                  <c:v>1.5</c:v>
                </c:pt>
                <c:pt idx="2">
                  <c:v>2.1800000000000002</c:v>
                </c:pt>
                <c:pt idx="3">
                  <c:v>2.75</c:v>
                </c:pt>
              </c:numCache>
            </c:numRef>
          </c:val>
          <c:extLst>
            <c:ext xmlns:c16="http://schemas.microsoft.com/office/drawing/2014/chart" uri="{C3380CC4-5D6E-409C-BE32-E72D297353CC}">
              <c16:uniqueId val="{00000000-CB2D-4D2D-87DC-07587EBDF9CB}"/>
            </c:ext>
          </c:extLst>
        </c:ser>
        <c:dLbls>
          <c:showLegendKey val="0"/>
          <c:showVal val="0"/>
          <c:showCatName val="0"/>
          <c:showSerName val="0"/>
          <c:showPercent val="0"/>
          <c:showBubbleSize val="0"/>
        </c:dLbls>
        <c:gapWidth val="219"/>
        <c:overlap val="-27"/>
        <c:axId val="21276783"/>
        <c:axId val="355606751"/>
      </c:barChart>
      <c:catAx>
        <c:axId val="2127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606751"/>
        <c:crosses val="autoZero"/>
        <c:auto val="1"/>
        <c:lblAlgn val="ctr"/>
        <c:lblOffset val="100"/>
        <c:noMultiLvlLbl val="0"/>
      </c:catAx>
      <c:valAx>
        <c:axId val="35560675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67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Can Openly Express Views and Identity on Campus (Weight. Aver.; Lower score better)</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Religion</c:v>
                </c:pt>
                <c:pt idx="1">
                  <c:v>Politics</c:v>
                </c:pt>
                <c:pt idx="2">
                  <c:v>LGBTQIA+ (Sexual Identity)</c:v>
                </c:pt>
              </c:strCache>
            </c:strRef>
          </c:cat>
          <c:val>
            <c:numRef>
              <c:f>Sheet1!$B$2:$B$4</c:f>
              <c:numCache>
                <c:formatCode>0.00</c:formatCode>
                <c:ptCount val="3"/>
                <c:pt idx="0">
                  <c:v>2.29</c:v>
                </c:pt>
                <c:pt idx="1">
                  <c:v>2.76</c:v>
                </c:pt>
                <c:pt idx="2">
                  <c:v>2.19</c:v>
                </c:pt>
              </c:numCache>
            </c:numRef>
          </c:val>
          <c:extLst>
            <c:ext xmlns:c16="http://schemas.microsoft.com/office/drawing/2014/chart" uri="{C3380CC4-5D6E-409C-BE32-E72D297353CC}">
              <c16:uniqueId val="{00000000-FB3B-4F9D-8FB0-0092A1D6597E}"/>
            </c:ext>
          </c:extLst>
        </c:ser>
        <c:ser>
          <c:idx val="1"/>
          <c:order val="1"/>
          <c:tx>
            <c:strRef>
              <c:f>Sheet1!$C$1</c:f>
              <c:strCache>
                <c:ptCount val="1"/>
                <c:pt idx="0">
                  <c:v>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Religion</c:v>
                </c:pt>
                <c:pt idx="1">
                  <c:v>Politics</c:v>
                </c:pt>
                <c:pt idx="2">
                  <c:v>LGBTQIA+ (Sexual Identity)</c:v>
                </c:pt>
              </c:strCache>
            </c:strRef>
          </c:cat>
          <c:val>
            <c:numRef>
              <c:f>Sheet1!$C$2:$C$4</c:f>
              <c:numCache>
                <c:formatCode>0.00</c:formatCode>
                <c:ptCount val="3"/>
                <c:pt idx="0">
                  <c:v>3.15</c:v>
                </c:pt>
                <c:pt idx="1">
                  <c:v>3.58</c:v>
                </c:pt>
                <c:pt idx="2">
                  <c:v>3</c:v>
                </c:pt>
              </c:numCache>
            </c:numRef>
          </c:val>
          <c:extLst>
            <c:ext xmlns:c16="http://schemas.microsoft.com/office/drawing/2014/chart" uri="{C3380CC4-5D6E-409C-BE32-E72D297353CC}">
              <c16:uniqueId val="{00000000-0ED0-4B8C-AF1E-DCAC614CC6DD}"/>
            </c:ext>
          </c:extLst>
        </c:ser>
        <c:dLbls>
          <c:showLegendKey val="0"/>
          <c:showVal val="0"/>
          <c:showCatName val="0"/>
          <c:showSerName val="0"/>
          <c:showPercent val="0"/>
          <c:showBubbleSize val="0"/>
        </c:dLbls>
        <c:gapWidth val="219"/>
        <c:overlap val="-27"/>
        <c:axId val="191771967"/>
        <c:axId val="188592095"/>
      </c:barChart>
      <c:catAx>
        <c:axId val="1917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592095"/>
        <c:crosses val="autoZero"/>
        <c:auto val="1"/>
        <c:lblAlgn val="ctr"/>
        <c:lblOffset val="100"/>
        <c:noMultiLvlLbl val="0"/>
      </c:catAx>
      <c:valAx>
        <c:axId val="188592095"/>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719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Welcomeness/Respect (Weighted average; Lower score better)</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882251131652029E-2"/>
          <c:y val="0.1314411797015079"/>
          <c:w val="0.84573947278329342"/>
          <c:h val="0.7876926591315131"/>
        </c:manualLayout>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Veterans</c:v>
                </c:pt>
                <c:pt idx="1">
                  <c:v>Disabled</c:v>
                </c:pt>
                <c:pt idx="2">
                  <c:v>Religion</c:v>
                </c:pt>
                <c:pt idx="3">
                  <c:v>Politics</c:v>
                </c:pt>
                <c:pt idx="4">
                  <c:v>LGBTQIA+</c:v>
                </c:pt>
                <c:pt idx="5">
                  <c:v>People of Color</c:v>
                </c:pt>
              </c:strCache>
            </c:strRef>
          </c:cat>
          <c:val>
            <c:numRef>
              <c:f>Sheet1!$B$2:$B$7</c:f>
              <c:numCache>
                <c:formatCode>0.00</c:formatCode>
                <c:ptCount val="6"/>
                <c:pt idx="0">
                  <c:v>1.8</c:v>
                </c:pt>
                <c:pt idx="1">
                  <c:v>1.87</c:v>
                </c:pt>
                <c:pt idx="2">
                  <c:v>2.09</c:v>
                </c:pt>
                <c:pt idx="3">
                  <c:v>2.4</c:v>
                </c:pt>
                <c:pt idx="4">
                  <c:v>2</c:v>
                </c:pt>
                <c:pt idx="5">
                  <c:v>1.63</c:v>
                </c:pt>
              </c:numCache>
            </c:numRef>
          </c:val>
          <c:extLst>
            <c:ext xmlns:c16="http://schemas.microsoft.com/office/drawing/2014/chart" uri="{C3380CC4-5D6E-409C-BE32-E72D297353CC}">
              <c16:uniqueId val="{00000000-F83D-43F3-8110-36A7AD87AE83}"/>
            </c:ext>
          </c:extLst>
        </c:ser>
        <c:ser>
          <c:idx val="1"/>
          <c:order val="1"/>
          <c:tx>
            <c:strRef>
              <c:f>Sheet1!$C$1</c:f>
              <c:strCache>
                <c:ptCount val="1"/>
                <c:pt idx="0">
                  <c:v>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Veterans</c:v>
                </c:pt>
                <c:pt idx="1">
                  <c:v>Disabled</c:v>
                </c:pt>
                <c:pt idx="2">
                  <c:v>Religion</c:v>
                </c:pt>
                <c:pt idx="3">
                  <c:v>Politics</c:v>
                </c:pt>
                <c:pt idx="4">
                  <c:v>LGBTQIA+</c:v>
                </c:pt>
                <c:pt idx="5">
                  <c:v>People of Color</c:v>
                </c:pt>
              </c:strCache>
            </c:strRef>
          </c:cat>
          <c:val>
            <c:numRef>
              <c:f>Sheet1!$C$2:$C$7</c:f>
              <c:numCache>
                <c:formatCode>0.00</c:formatCode>
                <c:ptCount val="6"/>
                <c:pt idx="0">
                  <c:v>1.92</c:v>
                </c:pt>
                <c:pt idx="1">
                  <c:v>2.5</c:v>
                </c:pt>
                <c:pt idx="2">
                  <c:v>2.7</c:v>
                </c:pt>
                <c:pt idx="3">
                  <c:v>3.08</c:v>
                </c:pt>
                <c:pt idx="4">
                  <c:v>2.63</c:v>
                </c:pt>
                <c:pt idx="5">
                  <c:v>1.86</c:v>
                </c:pt>
              </c:numCache>
            </c:numRef>
          </c:val>
          <c:extLst>
            <c:ext xmlns:c16="http://schemas.microsoft.com/office/drawing/2014/chart" uri="{C3380CC4-5D6E-409C-BE32-E72D297353CC}">
              <c16:uniqueId val="{00000000-C439-4648-9189-8C964A6E770D}"/>
            </c:ext>
          </c:extLst>
        </c:ser>
        <c:dLbls>
          <c:showLegendKey val="0"/>
          <c:showVal val="0"/>
          <c:showCatName val="0"/>
          <c:showSerName val="0"/>
          <c:showPercent val="0"/>
          <c:showBubbleSize val="0"/>
        </c:dLbls>
        <c:gapWidth val="219"/>
        <c:overlap val="-27"/>
        <c:axId val="193698079"/>
        <c:axId val="184881423"/>
      </c:barChart>
      <c:catAx>
        <c:axId val="19369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881423"/>
        <c:crosses val="autoZero"/>
        <c:auto val="1"/>
        <c:lblAlgn val="ctr"/>
        <c:lblOffset val="100"/>
        <c:noMultiLvlLbl val="0"/>
      </c:catAx>
      <c:valAx>
        <c:axId val="184881423"/>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698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Experience with Discrimination/Bias/Harassment</a:t>
            </a:r>
            <a:r>
              <a:rPr lang="en-US" sz="1800" b="0" i="0" baseline="0" dirty="0">
                <a:effectLst/>
              </a:rPr>
              <a: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Bullying</c:v>
                </c:pt>
                <c:pt idx="1">
                  <c:v>Discr./bias/harassment based on political views/worldview</c:v>
                </c:pt>
                <c:pt idx="2">
                  <c:v>Discr./bias/harassment based on age</c:v>
                </c:pt>
                <c:pt idx="3">
                  <c:v>Discr./bias/harassment based on race/ethnicity</c:v>
                </c:pt>
                <c:pt idx="4">
                  <c:v>Retaliation</c:v>
                </c:pt>
              </c:strCache>
            </c:strRef>
          </c:cat>
          <c:val>
            <c:numRef>
              <c:f>Sheet1!$B$2:$B$6</c:f>
              <c:numCache>
                <c:formatCode>0%</c:formatCode>
                <c:ptCount val="5"/>
                <c:pt idx="0">
                  <c:v>0.05</c:v>
                </c:pt>
                <c:pt idx="1">
                  <c:v>0.05</c:v>
                </c:pt>
                <c:pt idx="2">
                  <c:v>0.03</c:v>
                </c:pt>
                <c:pt idx="3">
                  <c:v>0.01</c:v>
                </c:pt>
                <c:pt idx="4">
                  <c:v>0</c:v>
                </c:pt>
              </c:numCache>
            </c:numRef>
          </c:val>
          <c:extLst>
            <c:ext xmlns:c16="http://schemas.microsoft.com/office/drawing/2014/chart" uri="{C3380CC4-5D6E-409C-BE32-E72D297353CC}">
              <c16:uniqueId val="{00000000-15A3-46F1-8474-8DC473D39D40}"/>
            </c:ext>
          </c:extLst>
        </c:ser>
        <c:ser>
          <c:idx val="1"/>
          <c:order val="1"/>
          <c:tx>
            <c:strRef>
              <c:f>Sheet1!$C$1</c:f>
              <c:strCache>
                <c:ptCount val="1"/>
                <c:pt idx="0">
                  <c:v>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Bullying</c:v>
                </c:pt>
                <c:pt idx="1">
                  <c:v>Discr./bias/harassment based on political views/worldview</c:v>
                </c:pt>
                <c:pt idx="2">
                  <c:v>Discr./bias/harassment based on age</c:v>
                </c:pt>
                <c:pt idx="3">
                  <c:v>Discr./bias/harassment based on race/ethnicity</c:v>
                </c:pt>
                <c:pt idx="4">
                  <c:v>Retaliation</c:v>
                </c:pt>
              </c:strCache>
            </c:strRef>
          </c:cat>
          <c:val>
            <c:numRef>
              <c:f>Sheet1!$C$2:$C$6</c:f>
              <c:numCache>
                <c:formatCode>0%</c:formatCode>
                <c:ptCount val="5"/>
                <c:pt idx="0">
                  <c:v>0.24</c:v>
                </c:pt>
                <c:pt idx="1">
                  <c:v>0.15</c:v>
                </c:pt>
                <c:pt idx="2">
                  <c:v>0.21</c:v>
                </c:pt>
                <c:pt idx="3">
                  <c:v>0.17</c:v>
                </c:pt>
                <c:pt idx="4">
                  <c:v>0.13</c:v>
                </c:pt>
              </c:numCache>
            </c:numRef>
          </c:val>
          <c:extLst>
            <c:ext xmlns:c16="http://schemas.microsoft.com/office/drawing/2014/chart" uri="{C3380CC4-5D6E-409C-BE32-E72D297353CC}">
              <c16:uniqueId val="{00000000-CB2D-4D2D-87DC-07587EBDF9CB}"/>
            </c:ext>
          </c:extLst>
        </c:ser>
        <c:dLbls>
          <c:showLegendKey val="0"/>
          <c:showVal val="0"/>
          <c:showCatName val="0"/>
          <c:showSerName val="0"/>
          <c:showPercent val="0"/>
          <c:showBubbleSize val="0"/>
        </c:dLbls>
        <c:gapWidth val="219"/>
        <c:overlap val="-27"/>
        <c:axId val="21276783"/>
        <c:axId val="355606751"/>
      </c:barChart>
      <c:catAx>
        <c:axId val="2127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606751"/>
        <c:crosses val="autoZero"/>
        <c:auto val="1"/>
        <c:lblAlgn val="ctr"/>
        <c:lblOffset val="100"/>
        <c:noMultiLvlLbl val="0"/>
      </c:catAx>
      <c:valAx>
        <c:axId val="3556067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67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effectLst/>
              </a:rPr>
              <a:t>Why Discrimination/Negative Event Wasn’t Reported</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decided it wasn't important enough.</c:v>
                </c:pt>
                <c:pt idx="1">
                  <c:v>I didn't feel anything would happen.</c:v>
                </c:pt>
                <c:pt idx="2">
                  <c:v>I feared retaliation.</c:v>
                </c:pt>
              </c:strCache>
            </c:strRef>
          </c:cat>
          <c:val>
            <c:numRef>
              <c:f>Sheet1!$B$2:$B$4</c:f>
              <c:numCache>
                <c:formatCode>0%</c:formatCode>
                <c:ptCount val="3"/>
                <c:pt idx="0">
                  <c:v>0.65</c:v>
                </c:pt>
                <c:pt idx="1">
                  <c:v>0.5</c:v>
                </c:pt>
                <c:pt idx="2">
                  <c:v>0.23</c:v>
                </c:pt>
              </c:numCache>
            </c:numRef>
          </c:val>
          <c:extLst>
            <c:ext xmlns:c16="http://schemas.microsoft.com/office/drawing/2014/chart" uri="{C3380CC4-5D6E-409C-BE32-E72D297353CC}">
              <c16:uniqueId val="{00000000-FB3B-4F9D-8FB0-0092A1D6597E}"/>
            </c:ext>
          </c:extLst>
        </c:ser>
        <c:ser>
          <c:idx val="1"/>
          <c:order val="1"/>
          <c:tx>
            <c:strRef>
              <c:f>Sheet1!$C$1</c:f>
              <c:strCache>
                <c:ptCount val="1"/>
                <c:pt idx="0">
                  <c:v>Employees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decided it wasn't important enough.</c:v>
                </c:pt>
                <c:pt idx="1">
                  <c:v>I didn't feel anything would happen.</c:v>
                </c:pt>
                <c:pt idx="2">
                  <c:v>I feared retaliation.</c:v>
                </c:pt>
              </c:strCache>
            </c:strRef>
          </c:cat>
          <c:val>
            <c:numRef>
              <c:f>Sheet1!$C$2:$C$4</c:f>
              <c:numCache>
                <c:formatCode>0%</c:formatCode>
                <c:ptCount val="3"/>
                <c:pt idx="0">
                  <c:v>0.24</c:v>
                </c:pt>
                <c:pt idx="1">
                  <c:v>0.5</c:v>
                </c:pt>
                <c:pt idx="2">
                  <c:v>0.59</c:v>
                </c:pt>
              </c:numCache>
            </c:numRef>
          </c:val>
          <c:extLst>
            <c:ext xmlns:c16="http://schemas.microsoft.com/office/drawing/2014/chart" uri="{C3380CC4-5D6E-409C-BE32-E72D297353CC}">
              <c16:uniqueId val="{00000000-0ED0-4B8C-AF1E-DCAC614CC6DD}"/>
            </c:ext>
          </c:extLst>
        </c:ser>
        <c:dLbls>
          <c:showLegendKey val="0"/>
          <c:showVal val="0"/>
          <c:showCatName val="0"/>
          <c:showSerName val="0"/>
          <c:showPercent val="0"/>
          <c:showBubbleSize val="0"/>
        </c:dLbls>
        <c:gapWidth val="219"/>
        <c:overlap val="-27"/>
        <c:axId val="191771967"/>
        <c:axId val="188592095"/>
      </c:barChart>
      <c:catAx>
        <c:axId val="191771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592095"/>
        <c:crosses val="autoZero"/>
        <c:auto val="1"/>
        <c:lblAlgn val="ctr"/>
        <c:lblOffset val="100"/>
        <c:noMultiLvlLbl val="0"/>
      </c:catAx>
      <c:valAx>
        <c:axId val="18859209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77196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381A5-D6B8-464E-9BCF-4481F27F51C7}"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2CEC7-49C6-44FF-8317-97E96F81D723}" type="slidenum">
              <a:rPr lang="en-US" smtClean="0"/>
              <a:t>‹#›</a:t>
            </a:fld>
            <a:endParaRPr lang="en-US"/>
          </a:p>
        </p:txBody>
      </p:sp>
    </p:spTree>
    <p:extLst>
      <p:ext uri="{BB962C8B-B14F-4D97-AF65-F5344CB8AC3E}">
        <p14:creationId xmlns:p14="http://schemas.microsoft.com/office/powerpoint/2010/main" val="319495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fe1b3ec6d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bfe1b3ec6d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259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sz="1800" b="0" i="0" u="none" strike="noStrike" baseline="0" dirty="0">
                <a:solidFill>
                  <a:srgbClr val="333E48"/>
                </a:solidFill>
                <a:latin typeface="LiberationSans"/>
              </a:rPr>
              <a:t>I can openly express my religious/spiritual beliefs on campus.”</a:t>
            </a:r>
            <a:endParaRPr lang="en-US" dirty="0"/>
          </a:p>
          <a:p>
            <a:r>
              <a:rPr lang="en-US" dirty="0"/>
              <a:t>Measures of agreement with affirmative statements of open expression</a:t>
            </a:r>
          </a:p>
          <a:p>
            <a:r>
              <a:rPr lang="en-US" dirty="0"/>
              <a:t>Higher scores (worse) than satisfaction with services</a:t>
            </a:r>
          </a:p>
          <a:p>
            <a:r>
              <a:rPr lang="en-US" dirty="0"/>
              <a:t>Worst scores in Political expression</a:t>
            </a:r>
          </a:p>
          <a:p>
            <a:r>
              <a:rPr lang="en-US" dirty="0"/>
              <a:t>Employees feel less freedom than students.</a:t>
            </a:r>
          </a:p>
        </p:txBody>
      </p:sp>
      <p:sp>
        <p:nvSpPr>
          <p:cNvPr id="4" name="Slide Number Placeholder 3"/>
          <p:cNvSpPr>
            <a:spLocks noGrp="1"/>
          </p:cNvSpPr>
          <p:nvPr>
            <p:ph type="sldNum" sz="quarter" idx="5"/>
          </p:nvPr>
        </p:nvSpPr>
        <p:spPr/>
        <p:txBody>
          <a:bodyPr/>
          <a:lstStyle/>
          <a:p>
            <a:fld id="{40B2CEC7-49C6-44FF-8317-97E96F81D723}" type="slidenum">
              <a:rPr lang="en-US" smtClean="0"/>
              <a:t>13</a:t>
            </a:fld>
            <a:endParaRPr lang="en-US"/>
          </a:p>
        </p:txBody>
      </p:sp>
    </p:spTree>
    <p:extLst>
      <p:ext uri="{BB962C8B-B14F-4D97-AF65-F5344CB8AC3E}">
        <p14:creationId xmlns:p14="http://schemas.microsoft.com/office/powerpoint/2010/main" val="782658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 a veteran, I feel welcome on campus.”</a:t>
            </a:r>
          </a:p>
          <a:p>
            <a:r>
              <a:rPr lang="en-US" sz="1800" b="0" i="0" u="none" strike="noStrike" dirty="0">
                <a:solidFill>
                  <a:srgbClr val="000000"/>
                </a:solidFill>
                <a:effectLst/>
                <a:latin typeface="Calibri" panose="020F0502020204030204" pitchFamily="34" charset="0"/>
              </a:rPr>
              <a:t>“My religious/spiritual beliefs are treated with respect by administrators.”</a:t>
            </a:r>
          </a:p>
          <a:p>
            <a:r>
              <a:rPr lang="en-US" sz="1800" b="0" i="0" u="none" strike="noStrike" dirty="0">
                <a:solidFill>
                  <a:srgbClr val="000000"/>
                </a:solidFill>
                <a:effectLst/>
                <a:latin typeface="Calibri" panose="020F0502020204030204" pitchFamily="34" charset="0"/>
              </a:rPr>
              <a:t>Best scores for people of color</a:t>
            </a:r>
          </a:p>
          <a:p>
            <a:r>
              <a:rPr lang="en-US" sz="1800" b="0" i="0" u="none" strike="noStrike" dirty="0">
                <a:solidFill>
                  <a:srgbClr val="000000"/>
                </a:solidFill>
                <a:effectLst/>
                <a:latin typeface="Calibri" panose="020F0502020204030204" pitchFamily="34" charset="0"/>
              </a:rPr>
              <a:t>Worst scores in respect for political views</a:t>
            </a:r>
          </a:p>
          <a:p>
            <a:r>
              <a:rPr lang="en-US" sz="1800" b="0" i="0" u="none" strike="noStrike" dirty="0">
                <a:solidFill>
                  <a:srgbClr val="000000"/>
                </a:solidFill>
                <a:effectLst/>
                <a:latin typeface="Calibri" panose="020F0502020204030204" pitchFamily="34" charset="0"/>
              </a:rPr>
              <a:t>Employees feel less welcome than students.</a:t>
            </a:r>
          </a:p>
        </p:txBody>
      </p:sp>
      <p:sp>
        <p:nvSpPr>
          <p:cNvPr id="4" name="Slide Number Placeholder 3"/>
          <p:cNvSpPr>
            <a:spLocks noGrp="1"/>
          </p:cNvSpPr>
          <p:nvPr>
            <p:ph type="sldNum" sz="quarter" idx="5"/>
          </p:nvPr>
        </p:nvSpPr>
        <p:spPr/>
        <p:txBody>
          <a:bodyPr/>
          <a:lstStyle/>
          <a:p>
            <a:fld id="{40B2CEC7-49C6-44FF-8317-97E96F81D723}" type="slidenum">
              <a:rPr lang="en-US" smtClean="0"/>
              <a:t>14</a:t>
            </a:fld>
            <a:endParaRPr lang="en-US"/>
          </a:p>
        </p:txBody>
      </p:sp>
    </p:spTree>
    <p:extLst>
      <p:ext uri="{BB962C8B-B14F-4D97-AF65-F5344CB8AC3E}">
        <p14:creationId xmlns:p14="http://schemas.microsoft.com/office/powerpoint/2010/main" val="426722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sz="1800" b="0" i="0" u="none" strike="noStrike" baseline="0" dirty="0">
                <a:latin typeface="LiberationSans"/>
              </a:rPr>
              <a:t>Have you experienced any of the following while at our institution? Check all that apply.”</a:t>
            </a:r>
          </a:p>
          <a:p>
            <a:pPr algn="l"/>
            <a:r>
              <a:rPr lang="en-US" sz="1800" b="0" i="0" u="none" strike="noStrike" baseline="0" dirty="0">
                <a:latin typeface="LiberationSans"/>
              </a:rPr>
              <a:t>Total Respondents</a:t>
            </a:r>
            <a:br>
              <a:rPr lang="en-US" sz="1800" b="0" i="0" u="none" strike="noStrike" baseline="0" dirty="0">
                <a:latin typeface="LiberationSans"/>
              </a:rPr>
            </a:br>
            <a:r>
              <a:rPr lang="en-US" sz="1800" b="0" i="0" u="none" strike="noStrike" baseline="0" dirty="0">
                <a:latin typeface="LiberationSans"/>
              </a:rPr>
              <a:t>Students: 238	Employees: 108</a:t>
            </a:r>
          </a:p>
          <a:p>
            <a:pPr algn="l"/>
            <a:r>
              <a:rPr lang="en-US" sz="1800" b="0" i="0" u="none" strike="noStrike" baseline="0" dirty="0">
                <a:latin typeface="LiberationSans"/>
              </a:rPr>
              <a:t>Most experience with bullying</a:t>
            </a:r>
          </a:p>
          <a:p>
            <a:pPr algn="l"/>
            <a:r>
              <a:rPr lang="en-US" sz="1800" b="0" i="0" u="none" strike="noStrike" baseline="0" dirty="0">
                <a:latin typeface="LiberationSans"/>
              </a:rPr>
              <a:t>Much higher experience with negative events for employees</a:t>
            </a:r>
            <a:endParaRPr lang="en-US" dirty="0"/>
          </a:p>
        </p:txBody>
      </p:sp>
      <p:sp>
        <p:nvSpPr>
          <p:cNvPr id="4" name="Slide Number Placeholder 3"/>
          <p:cNvSpPr>
            <a:spLocks noGrp="1"/>
          </p:cNvSpPr>
          <p:nvPr>
            <p:ph type="sldNum" sz="quarter" idx="5"/>
          </p:nvPr>
        </p:nvSpPr>
        <p:spPr/>
        <p:txBody>
          <a:bodyPr/>
          <a:lstStyle/>
          <a:p>
            <a:fld id="{40B2CEC7-49C6-44FF-8317-97E96F81D723}" type="slidenum">
              <a:rPr lang="en-US" smtClean="0"/>
              <a:t>15</a:t>
            </a:fld>
            <a:endParaRPr lang="en-US"/>
          </a:p>
        </p:txBody>
      </p:sp>
    </p:spTree>
    <p:extLst>
      <p:ext uri="{BB962C8B-B14F-4D97-AF65-F5344CB8AC3E}">
        <p14:creationId xmlns:p14="http://schemas.microsoft.com/office/powerpoint/2010/main" val="200704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generally not reporting because they don’t think event was important enough</a:t>
            </a:r>
          </a:p>
          <a:p>
            <a:r>
              <a:rPr lang="en-US" dirty="0"/>
              <a:t>Employees generally not reporting because they fear retaliation</a:t>
            </a:r>
          </a:p>
          <a:p>
            <a:r>
              <a:rPr lang="en-US" dirty="0"/>
              <a:t>Total Respondents</a:t>
            </a:r>
          </a:p>
          <a:p>
            <a:r>
              <a:rPr lang="en-US" dirty="0"/>
              <a:t>Students: 26	Employees: 34</a:t>
            </a:r>
          </a:p>
        </p:txBody>
      </p:sp>
      <p:sp>
        <p:nvSpPr>
          <p:cNvPr id="4" name="Slide Number Placeholder 3"/>
          <p:cNvSpPr>
            <a:spLocks noGrp="1"/>
          </p:cNvSpPr>
          <p:nvPr>
            <p:ph type="sldNum" sz="quarter" idx="5"/>
          </p:nvPr>
        </p:nvSpPr>
        <p:spPr/>
        <p:txBody>
          <a:bodyPr/>
          <a:lstStyle/>
          <a:p>
            <a:fld id="{40B2CEC7-49C6-44FF-8317-97E96F81D723}" type="slidenum">
              <a:rPr lang="en-US" smtClean="0"/>
              <a:t>16</a:t>
            </a:fld>
            <a:endParaRPr lang="en-US"/>
          </a:p>
        </p:txBody>
      </p:sp>
    </p:spTree>
    <p:extLst>
      <p:ext uri="{BB962C8B-B14F-4D97-AF65-F5344CB8AC3E}">
        <p14:creationId xmlns:p14="http://schemas.microsoft.com/office/powerpoint/2010/main" val="456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2CEC7-49C6-44FF-8317-97E96F81D723}" type="slidenum">
              <a:rPr lang="en-US" smtClean="0"/>
              <a:t>3</a:t>
            </a:fld>
            <a:endParaRPr lang="en-US"/>
          </a:p>
        </p:txBody>
      </p:sp>
    </p:spTree>
    <p:extLst>
      <p:ext uri="{BB962C8B-B14F-4D97-AF65-F5344CB8AC3E}">
        <p14:creationId xmlns:p14="http://schemas.microsoft.com/office/powerpoint/2010/main" val="158962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show different categories of people: Veterans, LGBTQIA+, Disabilities, People of Color, Religion</a:t>
            </a:r>
          </a:p>
        </p:txBody>
      </p:sp>
      <p:sp>
        <p:nvSpPr>
          <p:cNvPr id="4" name="Slide Number Placeholder 3"/>
          <p:cNvSpPr>
            <a:spLocks noGrp="1"/>
          </p:cNvSpPr>
          <p:nvPr>
            <p:ph type="sldNum" sz="quarter" idx="5"/>
          </p:nvPr>
        </p:nvSpPr>
        <p:spPr/>
        <p:txBody>
          <a:bodyPr/>
          <a:lstStyle/>
          <a:p>
            <a:fld id="{40B2CEC7-49C6-44FF-8317-97E96F81D723}" type="slidenum">
              <a:rPr lang="en-US" smtClean="0"/>
              <a:t>4</a:t>
            </a:fld>
            <a:endParaRPr lang="en-US"/>
          </a:p>
        </p:txBody>
      </p:sp>
    </p:spTree>
    <p:extLst>
      <p:ext uri="{BB962C8B-B14F-4D97-AF65-F5344CB8AC3E}">
        <p14:creationId xmlns:p14="http://schemas.microsoft.com/office/powerpoint/2010/main" val="320488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2CEC7-49C6-44FF-8317-97E96F81D723}" type="slidenum">
              <a:rPr lang="en-US" smtClean="0"/>
              <a:t>5</a:t>
            </a:fld>
            <a:endParaRPr lang="en-US"/>
          </a:p>
        </p:txBody>
      </p:sp>
    </p:spTree>
    <p:extLst>
      <p:ext uri="{BB962C8B-B14F-4D97-AF65-F5344CB8AC3E}">
        <p14:creationId xmlns:p14="http://schemas.microsoft.com/office/powerpoint/2010/main" val="397818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behind schedule.</a:t>
            </a:r>
          </a:p>
        </p:txBody>
      </p:sp>
      <p:sp>
        <p:nvSpPr>
          <p:cNvPr id="4" name="Slide Number Placeholder 3"/>
          <p:cNvSpPr>
            <a:spLocks noGrp="1"/>
          </p:cNvSpPr>
          <p:nvPr>
            <p:ph type="sldNum" sz="quarter" idx="5"/>
          </p:nvPr>
        </p:nvSpPr>
        <p:spPr/>
        <p:txBody>
          <a:bodyPr/>
          <a:lstStyle/>
          <a:p>
            <a:fld id="{40B2CEC7-49C6-44FF-8317-97E96F81D723}" type="slidenum">
              <a:rPr lang="en-US" smtClean="0"/>
              <a:t>7</a:t>
            </a:fld>
            <a:endParaRPr lang="en-US"/>
          </a:p>
        </p:txBody>
      </p:sp>
    </p:spTree>
    <p:extLst>
      <p:ext uri="{BB962C8B-B14F-4D97-AF65-F5344CB8AC3E}">
        <p14:creationId xmlns:p14="http://schemas.microsoft.com/office/powerpoint/2010/main" val="102682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0B2CEC7-49C6-44FF-8317-97E96F81D723}" type="slidenum">
              <a:rPr lang="en-US" smtClean="0"/>
              <a:t>9</a:t>
            </a:fld>
            <a:endParaRPr lang="en-US"/>
          </a:p>
        </p:txBody>
      </p:sp>
    </p:spTree>
    <p:extLst>
      <p:ext uri="{BB962C8B-B14F-4D97-AF65-F5344CB8AC3E}">
        <p14:creationId xmlns:p14="http://schemas.microsoft.com/office/powerpoint/2010/main" val="201459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High percentage of full-time respondents</a:t>
            </a:r>
          </a:p>
        </p:txBody>
      </p:sp>
      <p:sp>
        <p:nvSpPr>
          <p:cNvPr id="4" name="Slide Number Placeholder 3"/>
          <p:cNvSpPr>
            <a:spLocks noGrp="1"/>
          </p:cNvSpPr>
          <p:nvPr>
            <p:ph type="sldNum" sz="quarter" idx="5"/>
          </p:nvPr>
        </p:nvSpPr>
        <p:spPr/>
        <p:txBody>
          <a:bodyPr/>
          <a:lstStyle/>
          <a:p>
            <a:fld id="{40B2CEC7-49C6-44FF-8317-97E96F81D723}" type="slidenum">
              <a:rPr lang="en-US" smtClean="0"/>
              <a:t>10</a:t>
            </a:fld>
            <a:endParaRPr lang="en-US"/>
          </a:p>
        </p:txBody>
      </p:sp>
    </p:spTree>
    <p:extLst>
      <p:ext uri="{BB962C8B-B14F-4D97-AF65-F5344CB8AC3E}">
        <p14:creationId xmlns:p14="http://schemas.microsoft.com/office/powerpoint/2010/main" val="67638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Higher percentage of student respondents were people of color</a:t>
            </a:r>
          </a:p>
        </p:txBody>
      </p:sp>
      <p:sp>
        <p:nvSpPr>
          <p:cNvPr id="4" name="Slide Number Placeholder 3"/>
          <p:cNvSpPr>
            <a:spLocks noGrp="1"/>
          </p:cNvSpPr>
          <p:nvPr>
            <p:ph type="sldNum" sz="quarter" idx="5"/>
          </p:nvPr>
        </p:nvSpPr>
        <p:spPr/>
        <p:txBody>
          <a:bodyPr/>
          <a:lstStyle/>
          <a:p>
            <a:fld id="{40B2CEC7-49C6-44FF-8317-97E96F81D723}" type="slidenum">
              <a:rPr lang="en-US" smtClean="0"/>
              <a:t>11</a:t>
            </a:fld>
            <a:endParaRPr lang="en-US"/>
          </a:p>
        </p:txBody>
      </p:sp>
    </p:spTree>
    <p:extLst>
      <p:ext uri="{BB962C8B-B14F-4D97-AF65-F5344CB8AC3E}">
        <p14:creationId xmlns:p14="http://schemas.microsoft.com/office/powerpoint/2010/main" val="94231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sz="1800" b="0" i="0" u="none" strike="noStrike" baseline="0" dirty="0">
                <a:latin typeface="LiberationSans"/>
              </a:rPr>
              <a:t>How satisfied are you with the following items related to our institution's services for veterans?”</a:t>
            </a:r>
            <a:endParaRPr lang="en-US" dirty="0"/>
          </a:p>
          <a:p>
            <a:r>
              <a:rPr lang="en-US" dirty="0"/>
              <a:t>Veterans most satisfied with services</a:t>
            </a:r>
          </a:p>
          <a:p>
            <a:r>
              <a:rPr lang="en-US" dirty="0"/>
              <a:t>Employee People of Color most dissatisfied with services</a:t>
            </a:r>
          </a:p>
        </p:txBody>
      </p:sp>
      <p:sp>
        <p:nvSpPr>
          <p:cNvPr id="4" name="Slide Number Placeholder 3"/>
          <p:cNvSpPr>
            <a:spLocks noGrp="1"/>
          </p:cNvSpPr>
          <p:nvPr>
            <p:ph type="sldNum" sz="quarter" idx="5"/>
          </p:nvPr>
        </p:nvSpPr>
        <p:spPr/>
        <p:txBody>
          <a:bodyPr/>
          <a:lstStyle/>
          <a:p>
            <a:fld id="{40B2CEC7-49C6-44FF-8317-97E96F81D723}" type="slidenum">
              <a:rPr lang="en-US" smtClean="0"/>
              <a:t>12</a:t>
            </a:fld>
            <a:endParaRPr lang="en-US"/>
          </a:p>
        </p:txBody>
      </p:sp>
    </p:spTree>
    <p:extLst>
      <p:ext uri="{BB962C8B-B14F-4D97-AF65-F5344CB8AC3E}">
        <p14:creationId xmlns:p14="http://schemas.microsoft.com/office/powerpoint/2010/main" val="84284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B534-48CE-4B72-9EED-8BD35C7DF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FC6DE-445D-41E4-94A5-951748F25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F2F455-C68F-4EC2-AA58-E573E4E7C0B6}"/>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5" name="Footer Placeholder 4">
            <a:extLst>
              <a:ext uri="{FF2B5EF4-FFF2-40B4-BE49-F238E27FC236}">
                <a16:creationId xmlns:a16="http://schemas.microsoft.com/office/drawing/2014/main" id="{C0CACBF1-D4E3-4EBD-961E-C28E8189A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17CDAA-CCD0-4A39-8EE4-B2D974F85145}"/>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885463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B982-0A86-42E7-B2BA-97F71B291F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7A27DB-A900-4567-B01D-0FD3769BB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D7884-D4E9-440A-8A2C-EAA20C935983}"/>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5" name="Footer Placeholder 4">
            <a:extLst>
              <a:ext uri="{FF2B5EF4-FFF2-40B4-BE49-F238E27FC236}">
                <a16:creationId xmlns:a16="http://schemas.microsoft.com/office/drawing/2014/main" id="{25FB365C-DC98-4BD3-81C2-0FAA056005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E3D396-1C11-4D12-B28E-66B934723B8C}"/>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217508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CE80B6-8B1F-4E0F-B2EE-FB26AD81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7767B0-C988-4543-8E8D-C0D26705F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CF813-5140-4664-8BA4-0A0F75232EB6}"/>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5" name="Footer Placeholder 4">
            <a:extLst>
              <a:ext uri="{FF2B5EF4-FFF2-40B4-BE49-F238E27FC236}">
                <a16:creationId xmlns:a16="http://schemas.microsoft.com/office/drawing/2014/main" id="{48AD4608-0AE2-450C-A66D-D169C8EAC9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8B6557-CE13-41BF-B8C8-5986F1EE52CE}"/>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7551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600" y="1645433"/>
            <a:ext cx="11360800" cy="44464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144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4E39-1E95-4E2F-B798-DE7663117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8018B-5139-480F-91FB-C0DF0DB68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316BC-7CCD-4BD1-A311-BEE97A98F3C7}"/>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5" name="Footer Placeholder 4">
            <a:extLst>
              <a:ext uri="{FF2B5EF4-FFF2-40B4-BE49-F238E27FC236}">
                <a16:creationId xmlns:a16="http://schemas.microsoft.com/office/drawing/2014/main" id="{88A98652-82F8-4C80-A471-FA45556BF1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B4ACC3-2872-4DD2-8EC4-3491D918D1DC}"/>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61993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FA86-72C6-4902-A39D-96A820660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540488-C0E8-4D6E-BCEF-A271AAF671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09FE7-7928-42BB-8DD2-0689CEC8F7AD}"/>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5" name="Footer Placeholder 4">
            <a:extLst>
              <a:ext uri="{FF2B5EF4-FFF2-40B4-BE49-F238E27FC236}">
                <a16:creationId xmlns:a16="http://schemas.microsoft.com/office/drawing/2014/main" id="{8AA33ED9-ED34-4295-858C-94869211B0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A4F8A1-8C1C-46B2-BD7D-0E08EF5E5427}"/>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10029618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00A0-6C3B-412A-BB80-704659BF8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E52E7F-9628-4E01-95CE-FB6E1B3F68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BF1430-0BD3-4269-8C67-D015A5B42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6DCD9-DEF9-4B88-961F-B8DC989144D6}"/>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6" name="Footer Placeholder 5">
            <a:extLst>
              <a:ext uri="{FF2B5EF4-FFF2-40B4-BE49-F238E27FC236}">
                <a16:creationId xmlns:a16="http://schemas.microsoft.com/office/drawing/2014/main" id="{A67927E1-3BA4-4DB1-B688-739F64D256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D0D98C-16ED-4D9B-B6F4-01CF688E77E0}"/>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340216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D277-93BA-4F42-BDFA-2061A774AB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6F0F5C-83F1-4059-91A8-5239C24C9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5E1361-D4AE-4081-89E4-81E6B926D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75081-6721-47D1-9988-27540DE4C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93813-BA02-4F79-8DB1-6ED72759B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845AC-A750-4DEE-9DCE-1304CF64A61E}"/>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8" name="Footer Placeholder 7">
            <a:extLst>
              <a:ext uri="{FF2B5EF4-FFF2-40B4-BE49-F238E27FC236}">
                <a16:creationId xmlns:a16="http://schemas.microsoft.com/office/drawing/2014/main" id="{2CED81AC-B974-442B-B4A7-AC7CCF2BE0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070ED2-754A-4A87-BDA7-59B35C62809E}"/>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347230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8C2D-376D-4B8B-8CAD-289CF54B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D4E8BC-31D6-44A3-ACF7-D35A3197F8C7}"/>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4" name="Footer Placeholder 3">
            <a:extLst>
              <a:ext uri="{FF2B5EF4-FFF2-40B4-BE49-F238E27FC236}">
                <a16:creationId xmlns:a16="http://schemas.microsoft.com/office/drawing/2014/main" id="{83193425-E154-48A5-8D77-CC0743C8ED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C016B14-C659-425B-AF48-61B3D890A1ED}"/>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374972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8DBDC-7AD1-4784-BE23-10069A641DDF}"/>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3" name="Footer Placeholder 2">
            <a:extLst>
              <a:ext uri="{FF2B5EF4-FFF2-40B4-BE49-F238E27FC236}">
                <a16:creationId xmlns:a16="http://schemas.microsoft.com/office/drawing/2014/main" id="{71243D64-1348-44C2-A560-623F62401A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B37788-AD1F-4E14-A11E-F88E57CB12F5}"/>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124999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DDA9-A028-44A6-AEBB-88D7A0BEA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235CD-3246-4EFA-8FFC-BF3CCE7FA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F88D3-A4F5-45FB-8426-4B033FA17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581BE-1BA1-457F-AEFB-292F530B3B11}"/>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6" name="Footer Placeholder 5">
            <a:extLst>
              <a:ext uri="{FF2B5EF4-FFF2-40B4-BE49-F238E27FC236}">
                <a16:creationId xmlns:a16="http://schemas.microsoft.com/office/drawing/2014/main" id="{4A0AC326-AFFA-4A22-BC04-D4DE6F8D8B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847E56-7064-4957-8974-4C5CF6259F1B}"/>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108231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4F18-BB73-439C-A66F-4E703F86F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E0C9E-B50E-4965-95B7-4CA0EAD45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64C61-B521-456A-AA2C-E849F6673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A1FE0-9AA8-452B-9EF1-EB3FA23CE12C}"/>
              </a:ext>
            </a:extLst>
          </p:cNvPr>
          <p:cNvSpPr>
            <a:spLocks noGrp="1"/>
          </p:cNvSpPr>
          <p:nvPr>
            <p:ph type="dt" sz="half" idx="10"/>
          </p:nvPr>
        </p:nvSpPr>
        <p:spPr/>
        <p:txBody>
          <a:bodyPr/>
          <a:lstStyle/>
          <a:p>
            <a:fld id="{3EB10CD5-A641-446C-BED9-0985D922649F}" type="datetimeFigureOut">
              <a:rPr lang="en-US" smtClean="0"/>
              <a:t>1/31/2022</a:t>
            </a:fld>
            <a:endParaRPr lang="en-US" dirty="0"/>
          </a:p>
        </p:txBody>
      </p:sp>
      <p:sp>
        <p:nvSpPr>
          <p:cNvPr id="6" name="Footer Placeholder 5">
            <a:extLst>
              <a:ext uri="{FF2B5EF4-FFF2-40B4-BE49-F238E27FC236}">
                <a16:creationId xmlns:a16="http://schemas.microsoft.com/office/drawing/2014/main" id="{0161BA2C-7814-4551-8416-45014B7DE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42144-2785-43A3-934E-31922F9063EA}"/>
              </a:ext>
            </a:extLst>
          </p:cNvPr>
          <p:cNvSpPr>
            <a:spLocks noGrp="1"/>
          </p:cNvSpPr>
          <p:nvPr>
            <p:ph type="sldNum" sz="quarter" idx="12"/>
          </p:nvPr>
        </p:nvSpPr>
        <p:spPr/>
        <p:txBody>
          <a:bodyPr/>
          <a:lstStyle/>
          <a:p>
            <a:fld id="{849F014F-1111-430E-9868-5D061ACAAE51}" type="slidenum">
              <a:rPr lang="en-US" smtClean="0"/>
              <a:t>‹#›</a:t>
            </a:fld>
            <a:endParaRPr lang="en-US" dirty="0"/>
          </a:p>
        </p:txBody>
      </p:sp>
    </p:spTree>
    <p:extLst>
      <p:ext uri="{BB962C8B-B14F-4D97-AF65-F5344CB8AC3E}">
        <p14:creationId xmlns:p14="http://schemas.microsoft.com/office/powerpoint/2010/main" val="410928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FFEB9-3E3D-4A03-9600-D2E3A0510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118DFB-6F8C-4870-91D7-C5A11718E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16503-44CB-4313-96FA-12889816A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10CD5-A641-446C-BED9-0985D922649F}" type="datetimeFigureOut">
              <a:rPr lang="en-US" smtClean="0"/>
              <a:t>1/31/2022</a:t>
            </a:fld>
            <a:endParaRPr lang="en-US" dirty="0"/>
          </a:p>
        </p:txBody>
      </p:sp>
      <p:sp>
        <p:nvSpPr>
          <p:cNvPr id="5" name="Footer Placeholder 4">
            <a:extLst>
              <a:ext uri="{FF2B5EF4-FFF2-40B4-BE49-F238E27FC236}">
                <a16:creationId xmlns:a16="http://schemas.microsoft.com/office/drawing/2014/main" id="{27D6F472-5313-4DB2-A756-16B51F5A1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6610EF-C6AB-4C2C-B3E7-B0E2CF819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F014F-1111-430E-9868-5D061ACAAE51}" type="slidenum">
              <a:rPr lang="en-US" smtClean="0"/>
              <a:t>‹#›</a:t>
            </a:fld>
            <a:endParaRPr lang="en-US" dirty="0"/>
          </a:p>
        </p:txBody>
      </p:sp>
    </p:spTree>
    <p:extLst>
      <p:ext uri="{BB962C8B-B14F-4D97-AF65-F5344CB8AC3E}">
        <p14:creationId xmlns:p14="http://schemas.microsoft.com/office/powerpoint/2010/main" val="25839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DD2E-9667-4F9F-9E14-6E904A51C8BA}"/>
              </a:ext>
            </a:extLst>
          </p:cNvPr>
          <p:cNvSpPr>
            <a:spLocks noGrp="1"/>
          </p:cNvSpPr>
          <p:nvPr>
            <p:ph type="ctrTitle"/>
          </p:nvPr>
        </p:nvSpPr>
        <p:spPr/>
        <p:txBody>
          <a:bodyPr/>
          <a:lstStyle/>
          <a:p>
            <a:r>
              <a:rPr lang="en-US" dirty="0"/>
              <a:t>VCCS Diversity Climate Survey</a:t>
            </a:r>
          </a:p>
        </p:txBody>
      </p:sp>
      <p:sp>
        <p:nvSpPr>
          <p:cNvPr id="3" name="Subtitle 2">
            <a:extLst>
              <a:ext uri="{FF2B5EF4-FFF2-40B4-BE49-F238E27FC236}">
                <a16:creationId xmlns:a16="http://schemas.microsoft.com/office/drawing/2014/main" id="{07574B1A-1E4D-4F24-940F-B475A5FA44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9408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EEAA-24D4-4C03-9594-AD18C344C152}"/>
              </a:ext>
            </a:extLst>
          </p:cNvPr>
          <p:cNvSpPr>
            <a:spLocks noGrp="1"/>
          </p:cNvSpPr>
          <p:nvPr>
            <p:ph type="title"/>
          </p:nvPr>
        </p:nvSpPr>
        <p:spPr>
          <a:xfrm>
            <a:off x="838200" y="201168"/>
            <a:ext cx="10515600" cy="612648"/>
          </a:xfrm>
        </p:spPr>
        <p:txBody>
          <a:bodyPr>
            <a:normAutofit fontScale="90000"/>
          </a:bodyPr>
          <a:lstStyle/>
          <a:p>
            <a:r>
              <a:rPr lang="en-US" dirty="0"/>
              <a:t>Enrollment Status</a:t>
            </a:r>
          </a:p>
        </p:txBody>
      </p:sp>
      <p:graphicFrame>
        <p:nvGraphicFramePr>
          <p:cNvPr id="6" name="Content Placeholder 5">
            <a:extLst>
              <a:ext uri="{FF2B5EF4-FFF2-40B4-BE49-F238E27FC236}">
                <a16:creationId xmlns:a16="http://schemas.microsoft.com/office/drawing/2014/main" id="{A709833E-0910-4D22-8EC9-C309C405903F}"/>
              </a:ext>
            </a:extLst>
          </p:cNvPr>
          <p:cNvGraphicFramePr>
            <a:graphicFrameLocks noGrp="1"/>
          </p:cNvGraphicFramePr>
          <p:nvPr>
            <p:ph idx="1"/>
            <p:extLst>
              <p:ext uri="{D42A27DB-BD31-4B8C-83A1-F6EECF244321}">
                <p14:modId xmlns:p14="http://schemas.microsoft.com/office/powerpoint/2010/main" val="1626592691"/>
              </p:ext>
            </p:extLst>
          </p:nvPr>
        </p:nvGraphicFramePr>
        <p:xfrm>
          <a:off x="838200" y="1056735"/>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3EEB0E34-3B4F-45A5-81C5-598E88E9099D}"/>
              </a:ext>
            </a:extLst>
          </p:cNvPr>
          <p:cNvGraphicFramePr>
            <a:graphicFrameLocks noGrp="1"/>
          </p:cNvGraphicFramePr>
          <p:nvPr>
            <p:extLst>
              <p:ext uri="{D42A27DB-BD31-4B8C-83A1-F6EECF244321}">
                <p14:modId xmlns:p14="http://schemas.microsoft.com/office/powerpoint/2010/main" val="1201291249"/>
              </p:ext>
            </p:extLst>
          </p:nvPr>
        </p:nvGraphicFramePr>
        <p:xfrm>
          <a:off x="127000" y="6040459"/>
          <a:ext cx="11963400" cy="741680"/>
        </p:xfrm>
        <a:graphic>
          <a:graphicData uri="http://schemas.openxmlformats.org/drawingml/2006/table">
            <a:tbl>
              <a:tblPr firstRow="1" bandRow="1">
                <a:tableStyleId>{5C22544A-7EE6-4342-B048-85BDC9FD1C3A}</a:tableStyleId>
              </a:tblPr>
              <a:tblGrid>
                <a:gridCol w="2658533">
                  <a:extLst>
                    <a:ext uri="{9D8B030D-6E8A-4147-A177-3AD203B41FA5}">
                      <a16:colId xmlns:a16="http://schemas.microsoft.com/office/drawing/2014/main" val="1398020642"/>
                    </a:ext>
                  </a:extLst>
                </a:gridCol>
                <a:gridCol w="2514600">
                  <a:extLst>
                    <a:ext uri="{9D8B030D-6E8A-4147-A177-3AD203B41FA5}">
                      <a16:colId xmlns:a16="http://schemas.microsoft.com/office/drawing/2014/main" val="2996867772"/>
                    </a:ext>
                  </a:extLst>
                </a:gridCol>
                <a:gridCol w="3039534">
                  <a:extLst>
                    <a:ext uri="{9D8B030D-6E8A-4147-A177-3AD203B41FA5}">
                      <a16:colId xmlns:a16="http://schemas.microsoft.com/office/drawing/2014/main" val="3061736355"/>
                    </a:ext>
                  </a:extLst>
                </a:gridCol>
                <a:gridCol w="3750733">
                  <a:extLst>
                    <a:ext uri="{9D8B030D-6E8A-4147-A177-3AD203B41FA5}">
                      <a16:colId xmlns:a16="http://schemas.microsoft.com/office/drawing/2014/main" val="1747331104"/>
                    </a:ext>
                  </a:extLst>
                </a:gridCol>
              </a:tblGrid>
              <a:tr h="370840">
                <a:tc>
                  <a:txBody>
                    <a:bodyPr/>
                    <a:lstStyle/>
                    <a:p>
                      <a:r>
                        <a:rPr lang="en-US" dirty="0"/>
                        <a:t>Category Count</a:t>
                      </a:r>
                    </a:p>
                  </a:txBody>
                  <a:tcPr/>
                </a:tc>
                <a:tc>
                  <a:txBody>
                    <a:bodyPr/>
                    <a:lstStyle/>
                    <a:p>
                      <a:r>
                        <a:rPr lang="en-US" dirty="0"/>
                        <a:t>Part-time</a:t>
                      </a:r>
                    </a:p>
                  </a:txBody>
                  <a:tcPr/>
                </a:tc>
                <a:tc>
                  <a:txBody>
                    <a:bodyPr/>
                    <a:lstStyle/>
                    <a:p>
                      <a:r>
                        <a:rPr lang="en-US" dirty="0"/>
                        <a:t>Full-time (over 12 hours)</a:t>
                      </a:r>
                    </a:p>
                  </a:txBody>
                  <a:tcPr/>
                </a:tc>
                <a:tc>
                  <a:txBody>
                    <a:bodyPr/>
                    <a:lstStyle/>
                    <a:p>
                      <a:r>
                        <a:rPr lang="en-US" dirty="0"/>
                        <a:t>Continuing education/Fast Forward</a:t>
                      </a:r>
                    </a:p>
                  </a:txBody>
                  <a:tcPr/>
                </a:tc>
                <a:extLst>
                  <a:ext uri="{0D108BD9-81ED-4DB2-BD59-A6C34878D82A}">
                    <a16:rowId xmlns:a16="http://schemas.microsoft.com/office/drawing/2014/main" val="2022533257"/>
                  </a:ext>
                </a:extLst>
              </a:tr>
              <a:tr h="370840">
                <a:tc>
                  <a:txBody>
                    <a:bodyPr/>
                    <a:lstStyle/>
                    <a:p>
                      <a:r>
                        <a:rPr lang="en-US" dirty="0"/>
                        <a:t>Students</a:t>
                      </a:r>
                    </a:p>
                  </a:txBody>
                  <a:tcPr/>
                </a:tc>
                <a:tc>
                  <a:txBody>
                    <a:bodyPr/>
                    <a:lstStyle/>
                    <a:p>
                      <a:r>
                        <a:rPr lang="en-US" dirty="0"/>
                        <a:t>116</a:t>
                      </a:r>
                    </a:p>
                  </a:txBody>
                  <a:tcPr/>
                </a:tc>
                <a:tc>
                  <a:txBody>
                    <a:bodyPr/>
                    <a:lstStyle/>
                    <a:p>
                      <a:r>
                        <a:rPr lang="en-US" dirty="0"/>
                        <a:t>168</a:t>
                      </a:r>
                    </a:p>
                  </a:txBody>
                  <a:tcPr/>
                </a:tc>
                <a:tc>
                  <a:txBody>
                    <a:bodyPr/>
                    <a:lstStyle/>
                    <a:p>
                      <a:r>
                        <a:rPr lang="en-US" dirty="0"/>
                        <a:t>11</a:t>
                      </a:r>
                    </a:p>
                  </a:txBody>
                  <a:tcPr/>
                </a:tc>
                <a:extLst>
                  <a:ext uri="{0D108BD9-81ED-4DB2-BD59-A6C34878D82A}">
                    <a16:rowId xmlns:a16="http://schemas.microsoft.com/office/drawing/2014/main" val="2515053610"/>
                  </a:ext>
                </a:extLst>
              </a:tr>
            </a:tbl>
          </a:graphicData>
        </a:graphic>
      </p:graphicFrame>
    </p:spTree>
    <p:extLst>
      <p:ext uri="{BB962C8B-B14F-4D97-AF65-F5344CB8AC3E}">
        <p14:creationId xmlns:p14="http://schemas.microsoft.com/office/powerpoint/2010/main" val="292368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FD91-4089-45F3-8A71-4C6EA035B6C8}"/>
              </a:ext>
            </a:extLst>
          </p:cNvPr>
          <p:cNvSpPr>
            <a:spLocks noGrp="1"/>
          </p:cNvSpPr>
          <p:nvPr>
            <p:ph type="title"/>
          </p:nvPr>
        </p:nvSpPr>
        <p:spPr>
          <a:xfrm>
            <a:off x="838200" y="203824"/>
            <a:ext cx="10515600" cy="613930"/>
          </a:xfrm>
        </p:spPr>
        <p:txBody>
          <a:bodyPr>
            <a:normAutofit fontScale="90000"/>
          </a:bodyPr>
          <a:lstStyle/>
          <a:p>
            <a:r>
              <a:rPr lang="en-US" dirty="0"/>
              <a:t>Demographics</a:t>
            </a:r>
          </a:p>
        </p:txBody>
      </p:sp>
      <p:graphicFrame>
        <p:nvGraphicFramePr>
          <p:cNvPr id="6" name="Content Placeholder 5">
            <a:extLst>
              <a:ext uri="{FF2B5EF4-FFF2-40B4-BE49-F238E27FC236}">
                <a16:creationId xmlns:a16="http://schemas.microsoft.com/office/drawing/2014/main" id="{46AF7328-6595-4D3F-9BFF-BC13BD7E05A5}"/>
              </a:ext>
            </a:extLst>
          </p:cNvPr>
          <p:cNvGraphicFramePr>
            <a:graphicFrameLocks noGrp="1"/>
          </p:cNvGraphicFramePr>
          <p:nvPr>
            <p:ph idx="1"/>
            <p:extLst>
              <p:ext uri="{D42A27DB-BD31-4B8C-83A1-F6EECF244321}">
                <p14:modId xmlns:p14="http://schemas.microsoft.com/office/powerpoint/2010/main" val="129663437"/>
              </p:ext>
            </p:extLst>
          </p:nvPr>
        </p:nvGraphicFramePr>
        <p:xfrm>
          <a:off x="838200" y="1059707"/>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3">
            <a:extLst>
              <a:ext uri="{FF2B5EF4-FFF2-40B4-BE49-F238E27FC236}">
                <a16:creationId xmlns:a16="http://schemas.microsoft.com/office/drawing/2014/main" id="{3DEC8780-C0C5-4758-A748-FE3DD4A33CEC}"/>
              </a:ext>
            </a:extLst>
          </p:cNvPr>
          <p:cNvGraphicFramePr>
            <a:graphicFrameLocks noGrp="1"/>
          </p:cNvGraphicFramePr>
          <p:nvPr>
            <p:extLst>
              <p:ext uri="{D42A27DB-BD31-4B8C-83A1-F6EECF244321}">
                <p14:modId xmlns:p14="http://schemas.microsoft.com/office/powerpoint/2010/main" val="2210353073"/>
              </p:ext>
            </p:extLst>
          </p:nvPr>
        </p:nvGraphicFramePr>
        <p:xfrm>
          <a:off x="1983155" y="5652998"/>
          <a:ext cx="8225690" cy="1107440"/>
        </p:xfrm>
        <a:graphic>
          <a:graphicData uri="http://schemas.openxmlformats.org/drawingml/2006/table">
            <a:tbl>
              <a:tblPr firstRow="1" bandRow="1">
                <a:tableStyleId>{5C22544A-7EE6-4342-B048-85BDC9FD1C3A}</a:tableStyleId>
              </a:tblPr>
              <a:tblGrid>
                <a:gridCol w="1645138">
                  <a:extLst>
                    <a:ext uri="{9D8B030D-6E8A-4147-A177-3AD203B41FA5}">
                      <a16:colId xmlns:a16="http://schemas.microsoft.com/office/drawing/2014/main" val="2378366999"/>
                    </a:ext>
                  </a:extLst>
                </a:gridCol>
                <a:gridCol w="1645138">
                  <a:extLst>
                    <a:ext uri="{9D8B030D-6E8A-4147-A177-3AD203B41FA5}">
                      <a16:colId xmlns:a16="http://schemas.microsoft.com/office/drawing/2014/main" val="3612562479"/>
                    </a:ext>
                  </a:extLst>
                </a:gridCol>
                <a:gridCol w="1645138">
                  <a:extLst>
                    <a:ext uri="{9D8B030D-6E8A-4147-A177-3AD203B41FA5}">
                      <a16:colId xmlns:a16="http://schemas.microsoft.com/office/drawing/2014/main" val="1729030656"/>
                    </a:ext>
                  </a:extLst>
                </a:gridCol>
                <a:gridCol w="1645138">
                  <a:extLst>
                    <a:ext uri="{9D8B030D-6E8A-4147-A177-3AD203B41FA5}">
                      <a16:colId xmlns:a16="http://schemas.microsoft.com/office/drawing/2014/main" val="952807444"/>
                    </a:ext>
                  </a:extLst>
                </a:gridCol>
                <a:gridCol w="1645138">
                  <a:extLst>
                    <a:ext uri="{9D8B030D-6E8A-4147-A177-3AD203B41FA5}">
                      <a16:colId xmlns:a16="http://schemas.microsoft.com/office/drawing/2014/main" val="1707388976"/>
                    </a:ext>
                  </a:extLst>
                </a:gridCol>
              </a:tblGrid>
              <a:tr h="0">
                <a:tc>
                  <a:txBody>
                    <a:bodyPr/>
                    <a:lstStyle/>
                    <a:p>
                      <a:r>
                        <a:rPr lang="en-US" dirty="0"/>
                        <a:t>Category Count</a:t>
                      </a:r>
                    </a:p>
                  </a:txBody>
                  <a:tcPr/>
                </a:tc>
                <a:tc>
                  <a:txBody>
                    <a:bodyPr/>
                    <a:lstStyle/>
                    <a:p>
                      <a:r>
                        <a:rPr lang="en-US" dirty="0"/>
                        <a:t>Veterans</a:t>
                      </a:r>
                    </a:p>
                  </a:txBody>
                  <a:tcPr/>
                </a:tc>
                <a:tc>
                  <a:txBody>
                    <a:bodyPr/>
                    <a:lstStyle/>
                    <a:p>
                      <a:r>
                        <a:rPr lang="en-US" dirty="0"/>
                        <a:t>Disabled</a:t>
                      </a:r>
                    </a:p>
                  </a:txBody>
                  <a:tcPr/>
                </a:tc>
                <a:tc>
                  <a:txBody>
                    <a:bodyPr/>
                    <a:lstStyle/>
                    <a:p>
                      <a:r>
                        <a:rPr lang="en-US" dirty="0"/>
                        <a:t>LGBTQIA+</a:t>
                      </a:r>
                    </a:p>
                  </a:txBody>
                  <a:tcPr/>
                </a:tc>
                <a:tc>
                  <a:txBody>
                    <a:bodyPr/>
                    <a:lstStyle/>
                    <a:p>
                      <a:r>
                        <a:rPr lang="en-US" dirty="0"/>
                        <a:t>People of Color</a:t>
                      </a:r>
                    </a:p>
                  </a:txBody>
                  <a:tcPr/>
                </a:tc>
                <a:extLst>
                  <a:ext uri="{0D108BD9-81ED-4DB2-BD59-A6C34878D82A}">
                    <a16:rowId xmlns:a16="http://schemas.microsoft.com/office/drawing/2014/main" val="2842210479"/>
                  </a:ext>
                </a:extLst>
              </a:tr>
              <a:tr h="370840">
                <a:tc>
                  <a:txBody>
                    <a:bodyPr/>
                    <a:lstStyle/>
                    <a:p>
                      <a:r>
                        <a:rPr lang="en-US" dirty="0"/>
                        <a:t>Students</a:t>
                      </a:r>
                    </a:p>
                  </a:txBody>
                  <a:tcPr/>
                </a:tc>
                <a:tc>
                  <a:txBody>
                    <a:bodyPr/>
                    <a:lstStyle/>
                    <a:p>
                      <a:r>
                        <a:rPr lang="en-US" dirty="0"/>
                        <a:t>21</a:t>
                      </a:r>
                    </a:p>
                  </a:txBody>
                  <a:tcPr/>
                </a:tc>
                <a:tc>
                  <a:txBody>
                    <a:bodyPr/>
                    <a:lstStyle/>
                    <a:p>
                      <a:r>
                        <a:rPr lang="en-US" dirty="0"/>
                        <a:t>48</a:t>
                      </a:r>
                    </a:p>
                  </a:txBody>
                  <a:tcPr/>
                </a:tc>
                <a:tc>
                  <a:txBody>
                    <a:bodyPr/>
                    <a:lstStyle/>
                    <a:p>
                      <a:r>
                        <a:rPr lang="en-US" dirty="0"/>
                        <a:t>49</a:t>
                      </a:r>
                    </a:p>
                  </a:txBody>
                  <a:tcPr/>
                </a:tc>
                <a:tc>
                  <a:txBody>
                    <a:bodyPr/>
                    <a:lstStyle/>
                    <a:p>
                      <a:r>
                        <a:rPr lang="en-US" dirty="0"/>
                        <a:t>95</a:t>
                      </a:r>
                    </a:p>
                  </a:txBody>
                  <a:tcPr/>
                </a:tc>
                <a:extLst>
                  <a:ext uri="{0D108BD9-81ED-4DB2-BD59-A6C34878D82A}">
                    <a16:rowId xmlns:a16="http://schemas.microsoft.com/office/drawing/2014/main" val="4186999526"/>
                  </a:ext>
                </a:extLst>
              </a:tr>
              <a:tr h="370840">
                <a:tc>
                  <a:txBody>
                    <a:bodyPr/>
                    <a:lstStyle/>
                    <a:p>
                      <a:r>
                        <a:rPr lang="en-US" dirty="0"/>
                        <a:t>Employees</a:t>
                      </a:r>
                    </a:p>
                  </a:txBody>
                  <a:tcPr/>
                </a:tc>
                <a:tc>
                  <a:txBody>
                    <a:bodyPr/>
                    <a:lstStyle/>
                    <a:p>
                      <a:r>
                        <a:rPr lang="en-US" dirty="0"/>
                        <a:t>14</a:t>
                      </a:r>
                    </a:p>
                  </a:txBody>
                  <a:tcPr/>
                </a:tc>
                <a:tc>
                  <a:txBody>
                    <a:bodyPr/>
                    <a:lstStyle/>
                    <a:p>
                      <a:r>
                        <a:rPr lang="en-US"/>
                        <a:t>14</a:t>
                      </a:r>
                      <a:endParaRPr lang="en-US" dirty="0"/>
                    </a:p>
                  </a:txBody>
                  <a:tcPr/>
                </a:tc>
                <a:tc>
                  <a:txBody>
                    <a:bodyPr/>
                    <a:lstStyle/>
                    <a:p>
                      <a:r>
                        <a:rPr lang="en-US" dirty="0"/>
                        <a:t>13</a:t>
                      </a:r>
                    </a:p>
                  </a:txBody>
                  <a:tcPr/>
                </a:tc>
                <a:tc>
                  <a:txBody>
                    <a:bodyPr/>
                    <a:lstStyle/>
                    <a:p>
                      <a:r>
                        <a:rPr lang="en-US" dirty="0"/>
                        <a:t>22</a:t>
                      </a:r>
                    </a:p>
                  </a:txBody>
                  <a:tcPr/>
                </a:tc>
                <a:extLst>
                  <a:ext uri="{0D108BD9-81ED-4DB2-BD59-A6C34878D82A}">
                    <a16:rowId xmlns:a16="http://schemas.microsoft.com/office/drawing/2014/main" val="3762501912"/>
                  </a:ext>
                </a:extLst>
              </a:tr>
            </a:tbl>
          </a:graphicData>
        </a:graphic>
      </p:graphicFrame>
    </p:spTree>
    <p:extLst>
      <p:ext uri="{BB962C8B-B14F-4D97-AF65-F5344CB8AC3E}">
        <p14:creationId xmlns:p14="http://schemas.microsoft.com/office/powerpoint/2010/main" val="216824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FD91-4089-45F3-8A71-4C6EA035B6C8}"/>
              </a:ext>
            </a:extLst>
          </p:cNvPr>
          <p:cNvSpPr>
            <a:spLocks noGrp="1"/>
          </p:cNvSpPr>
          <p:nvPr>
            <p:ph type="title"/>
          </p:nvPr>
        </p:nvSpPr>
        <p:spPr>
          <a:xfrm>
            <a:off x="838200" y="203824"/>
            <a:ext cx="10515600" cy="613930"/>
          </a:xfrm>
        </p:spPr>
        <p:txBody>
          <a:bodyPr>
            <a:normAutofit fontScale="90000"/>
          </a:bodyPr>
          <a:lstStyle/>
          <a:p>
            <a:r>
              <a:rPr lang="en-US" dirty="0"/>
              <a:t>Services for Special Communities</a:t>
            </a:r>
          </a:p>
        </p:txBody>
      </p:sp>
      <p:graphicFrame>
        <p:nvGraphicFramePr>
          <p:cNvPr id="6" name="Content Placeholder 5">
            <a:extLst>
              <a:ext uri="{FF2B5EF4-FFF2-40B4-BE49-F238E27FC236}">
                <a16:creationId xmlns:a16="http://schemas.microsoft.com/office/drawing/2014/main" id="{46AF7328-6595-4D3F-9BFF-BC13BD7E05A5}"/>
              </a:ext>
            </a:extLst>
          </p:cNvPr>
          <p:cNvGraphicFramePr>
            <a:graphicFrameLocks noGrp="1"/>
          </p:cNvGraphicFramePr>
          <p:nvPr>
            <p:ph idx="1"/>
            <p:extLst>
              <p:ext uri="{D42A27DB-BD31-4B8C-83A1-F6EECF244321}">
                <p14:modId xmlns:p14="http://schemas.microsoft.com/office/powerpoint/2010/main" val="3059185617"/>
              </p:ext>
            </p:extLst>
          </p:nvPr>
        </p:nvGraphicFramePr>
        <p:xfrm>
          <a:off x="838200" y="1059707"/>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3">
            <a:extLst>
              <a:ext uri="{FF2B5EF4-FFF2-40B4-BE49-F238E27FC236}">
                <a16:creationId xmlns:a16="http://schemas.microsoft.com/office/drawing/2014/main" id="{3DEC8780-C0C5-4758-A748-FE3DD4A33CEC}"/>
              </a:ext>
            </a:extLst>
          </p:cNvPr>
          <p:cNvGraphicFramePr>
            <a:graphicFrameLocks noGrp="1"/>
          </p:cNvGraphicFramePr>
          <p:nvPr>
            <p:extLst>
              <p:ext uri="{D42A27DB-BD31-4B8C-83A1-F6EECF244321}">
                <p14:modId xmlns:p14="http://schemas.microsoft.com/office/powerpoint/2010/main" val="3986953244"/>
              </p:ext>
            </p:extLst>
          </p:nvPr>
        </p:nvGraphicFramePr>
        <p:xfrm>
          <a:off x="1983155" y="5652998"/>
          <a:ext cx="8225690" cy="1107440"/>
        </p:xfrm>
        <a:graphic>
          <a:graphicData uri="http://schemas.openxmlformats.org/drawingml/2006/table">
            <a:tbl>
              <a:tblPr firstRow="1" bandRow="1">
                <a:tableStyleId>{5C22544A-7EE6-4342-B048-85BDC9FD1C3A}</a:tableStyleId>
              </a:tblPr>
              <a:tblGrid>
                <a:gridCol w="1645138">
                  <a:extLst>
                    <a:ext uri="{9D8B030D-6E8A-4147-A177-3AD203B41FA5}">
                      <a16:colId xmlns:a16="http://schemas.microsoft.com/office/drawing/2014/main" val="2378366999"/>
                    </a:ext>
                  </a:extLst>
                </a:gridCol>
                <a:gridCol w="1645138">
                  <a:extLst>
                    <a:ext uri="{9D8B030D-6E8A-4147-A177-3AD203B41FA5}">
                      <a16:colId xmlns:a16="http://schemas.microsoft.com/office/drawing/2014/main" val="3612562479"/>
                    </a:ext>
                  </a:extLst>
                </a:gridCol>
                <a:gridCol w="1645138">
                  <a:extLst>
                    <a:ext uri="{9D8B030D-6E8A-4147-A177-3AD203B41FA5}">
                      <a16:colId xmlns:a16="http://schemas.microsoft.com/office/drawing/2014/main" val="1729030656"/>
                    </a:ext>
                  </a:extLst>
                </a:gridCol>
                <a:gridCol w="1645138">
                  <a:extLst>
                    <a:ext uri="{9D8B030D-6E8A-4147-A177-3AD203B41FA5}">
                      <a16:colId xmlns:a16="http://schemas.microsoft.com/office/drawing/2014/main" val="952807444"/>
                    </a:ext>
                  </a:extLst>
                </a:gridCol>
                <a:gridCol w="1645138">
                  <a:extLst>
                    <a:ext uri="{9D8B030D-6E8A-4147-A177-3AD203B41FA5}">
                      <a16:colId xmlns:a16="http://schemas.microsoft.com/office/drawing/2014/main" val="1707388976"/>
                    </a:ext>
                  </a:extLst>
                </a:gridCol>
              </a:tblGrid>
              <a:tr h="0">
                <a:tc>
                  <a:txBody>
                    <a:bodyPr/>
                    <a:lstStyle/>
                    <a:p>
                      <a:r>
                        <a:rPr lang="en-US" dirty="0"/>
                        <a:t>Totals (n)</a:t>
                      </a:r>
                    </a:p>
                  </a:txBody>
                  <a:tcPr/>
                </a:tc>
                <a:tc>
                  <a:txBody>
                    <a:bodyPr/>
                    <a:lstStyle/>
                    <a:p>
                      <a:r>
                        <a:rPr lang="en-US" dirty="0"/>
                        <a:t>Veterans</a:t>
                      </a:r>
                    </a:p>
                  </a:txBody>
                  <a:tcPr/>
                </a:tc>
                <a:tc>
                  <a:txBody>
                    <a:bodyPr/>
                    <a:lstStyle/>
                    <a:p>
                      <a:r>
                        <a:rPr lang="en-US" dirty="0"/>
                        <a:t>Disabled</a:t>
                      </a:r>
                    </a:p>
                  </a:txBody>
                  <a:tcPr/>
                </a:tc>
                <a:tc>
                  <a:txBody>
                    <a:bodyPr/>
                    <a:lstStyle/>
                    <a:p>
                      <a:r>
                        <a:rPr lang="en-US" dirty="0"/>
                        <a:t>LGBTQIA+</a:t>
                      </a:r>
                    </a:p>
                  </a:txBody>
                  <a:tcPr/>
                </a:tc>
                <a:tc>
                  <a:txBody>
                    <a:bodyPr/>
                    <a:lstStyle/>
                    <a:p>
                      <a:r>
                        <a:rPr lang="en-US" dirty="0"/>
                        <a:t>People of Color</a:t>
                      </a:r>
                    </a:p>
                  </a:txBody>
                  <a:tcPr/>
                </a:tc>
                <a:extLst>
                  <a:ext uri="{0D108BD9-81ED-4DB2-BD59-A6C34878D82A}">
                    <a16:rowId xmlns:a16="http://schemas.microsoft.com/office/drawing/2014/main" val="2842210479"/>
                  </a:ext>
                </a:extLst>
              </a:tr>
              <a:tr h="370840">
                <a:tc>
                  <a:txBody>
                    <a:bodyPr/>
                    <a:lstStyle/>
                    <a:p>
                      <a:r>
                        <a:rPr lang="en-US" dirty="0"/>
                        <a:t>Students</a:t>
                      </a:r>
                    </a:p>
                  </a:txBody>
                  <a:tcPr/>
                </a:tc>
                <a:tc>
                  <a:txBody>
                    <a:bodyPr/>
                    <a:lstStyle/>
                    <a:p>
                      <a:r>
                        <a:rPr lang="en-US" dirty="0"/>
                        <a:t>21</a:t>
                      </a:r>
                    </a:p>
                  </a:txBody>
                  <a:tcPr/>
                </a:tc>
                <a:tc>
                  <a:txBody>
                    <a:bodyPr/>
                    <a:lstStyle/>
                    <a:p>
                      <a:r>
                        <a:rPr lang="en-US" dirty="0"/>
                        <a:t>48 (22 serv.)</a:t>
                      </a:r>
                    </a:p>
                  </a:txBody>
                  <a:tcPr/>
                </a:tc>
                <a:tc>
                  <a:txBody>
                    <a:bodyPr/>
                    <a:lstStyle/>
                    <a:p>
                      <a:r>
                        <a:rPr lang="en-US" dirty="0"/>
                        <a:t>57</a:t>
                      </a:r>
                    </a:p>
                  </a:txBody>
                  <a:tcPr/>
                </a:tc>
                <a:tc>
                  <a:txBody>
                    <a:bodyPr/>
                    <a:lstStyle/>
                    <a:p>
                      <a:r>
                        <a:rPr lang="en-US" dirty="0"/>
                        <a:t>96</a:t>
                      </a:r>
                    </a:p>
                  </a:txBody>
                  <a:tcPr/>
                </a:tc>
                <a:extLst>
                  <a:ext uri="{0D108BD9-81ED-4DB2-BD59-A6C34878D82A}">
                    <a16:rowId xmlns:a16="http://schemas.microsoft.com/office/drawing/2014/main" val="4186999526"/>
                  </a:ext>
                </a:extLst>
              </a:tr>
              <a:tr h="370840">
                <a:tc>
                  <a:txBody>
                    <a:bodyPr/>
                    <a:lstStyle/>
                    <a:p>
                      <a:r>
                        <a:rPr lang="en-US" dirty="0"/>
                        <a:t>Employees</a:t>
                      </a:r>
                    </a:p>
                  </a:txBody>
                  <a:tcPr/>
                </a:tc>
                <a:tc>
                  <a:txBody>
                    <a:bodyPr/>
                    <a:lstStyle/>
                    <a:p>
                      <a:r>
                        <a:rPr lang="en-US" dirty="0"/>
                        <a:t>14</a:t>
                      </a:r>
                    </a:p>
                  </a:txBody>
                  <a:tcPr/>
                </a:tc>
                <a:tc>
                  <a:txBody>
                    <a:bodyPr/>
                    <a:lstStyle/>
                    <a:p>
                      <a:r>
                        <a:rPr lang="en-US" dirty="0"/>
                        <a:t>16 (2 serv.)</a:t>
                      </a:r>
                    </a:p>
                  </a:txBody>
                  <a:tcPr/>
                </a:tc>
                <a:tc>
                  <a:txBody>
                    <a:bodyPr/>
                    <a:lstStyle/>
                    <a:p>
                      <a:r>
                        <a:rPr lang="en-US" dirty="0"/>
                        <a:t>13</a:t>
                      </a:r>
                    </a:p>
                  </a:txBody>
                  <a:tcPr/>
                </a:tc>
                <a:tc>
                  <a:txBody>
                    <a:bodyPr/>
                    <a:lstStyle/>
                    <a:p>
                      <a:r>
                        <a:rPr lang="en-US" dirty="0"/>
                        <a:t>22</a:t>
                      </a:r>
                    </a:p>
                  </a:txBody>
                  <a:tcPr/>
                </a:tc>
                <a:extLst>
                  <a:ext uri="{0D108BD9-81ED-4DB2-BD59-A6C34878D82A}">
                    <a16:rowId xmlns:a16="http://schemas.microsoft.com/office/drawing/2014/main" val="3762501912"/>
                  </a:ext>
                </a:extLst>
              </a:tr>
            </a:tbl>
          </a:graphicData>
        </a:graphic>
      </p:graphicFrame>
    </p:spTree>
    <p:extLst>
      <p:ext uri="{BB962C8B-B14F-4D97-AF65-F5344CB8AC3E}">
        <p14:creationId xmlns:p14="http://schemas.microsoft.com/office/powerpoint/2010/main" val="132857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EEAA-24D4-4C03-9594-AD18C344C152}"/>
              </a:ext>
            </a:extLst>
          </p:cNvPr>
          <p:cNvSpPr>
            <a:spLocks noGrp="1"/>
          </p:cNvSpPr>
          <p:nvPr>
            <p:ph type="title"/>
          </p:nvPr>
        </p:nvSpPr>
        <p:spPr>
          <a:xfrm>
            <a:off x="838200" y="201168"/>
            <a:ext cx="10515600" cy="612648"/>
          </a:xfrm>
        </p:spPr>
        <p:txBody>
          <a:bodyPr>
            <a:normAutofit fontScale="90000"/>
          </a:bodyPr>
          <a:lstStyle/>
          <a:p>
            <a:r>
              <a:rPr lang="en-US" dirty="0"/>
              <a:t>Open Expression</a:t>
            </a:r>
          </a:p>
        </p:txBody>
      </p:sp>
      <p:graphicFrame>
        <p:nvGraphicFramePr>
          <p:cNvPr id="6" name="Content Placeholder 5">
            <a:extLst>
              <a:ext uri="{FF2B5EF4-FFF2-40B4-BE49-F238E27FC236}">
                <a16:creationId xmlns:a16="http://schemas.microsoft.com/office/drawing/2014/main" id="{A709833E-0910-4D22-8EC9-C309C405903F}"/>
              </a:ext>
            </a:extLst>
          </p:cNvPr>
          <p:cNvGraphicFramePr>
            <a:graphicFrameLocks noGrp="1"/>
          </p:cNvGraphicFramePr>
          <p:nvPr>
            <p:ph idx="1"/>
            <p:extLst>
              <p:ext uri="{D42A27DB-BD31-4B8C-83A1-F6EECF244321}">
                <p14:modId xmlns:p14="http://schemas.microsoft.com/office/powerpoint/2010/main" val="1187756932"/>
              </p:ext>
            </p:extLst>
          </p:nvPr>
        </p:nvGraphicFramePr>
        <p:xfrm>
          <a:off x="838200" y="1056735"/>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3EEB0E34-3B4F-45A5-81C5-598E88E9099D}"/>
              </a:ext>
            </a:extLst>
          </p:cNvPr>
          <p:cNvGraphicFramePr>
            <a:graphicFrameLocks noGrp="1"/>
          </p:cNvGraphicFramePr>
          <p:nvPr>
            <p:extLst>
              <p:ext uri="{D42A27DB-BD31-4B8C-83A1-F6EECF244321}">
                <p14:modId xmlns:p14="http://schemas.microsoft.com/office/powerpoint/2010/main" val="3242293801"/>
              </p:ext>
            </p:extLst>
          </p:nvPr>
        </p:nvGraphicFramePr>
        <p:xfrm>
          <a:off x="1533448" y="5650992"/>
          <a:ext cx="9125104" cy="1112520"/>
        </p:xfrm>
        <a:graphic>
          <a:graphicData uri="http://schemas.openxmlformats.org/drawingml/2006/table">
            <a:tbl>
              <a:tblPr firstRow="1" bandRow="1">
                <a:tableStyleId>{5C22544A-7EE6-4342-B048-85BDC9FD1C3A}</a:tableStyleId>
              </a:tblPr>
              <a:tblGrid>
                <a:gridCol w="2281276">
                  <a:extLst>
                    <a:ext uri="{9D8B030D-6E8A-4147-A177-3AD203B41FA5}">
                      <a16:colId xmlns:a16="http://schemas.microsoft.com/office/drawing/2014/main" val="1398020642"/>
                    </a:ext>
                  </a:extLst>
                </a:gridCol>
                <a:gridCol w="2281276">
                  <a:extLst>
                    <a:ext uri="{9D8B030D-6E8A-4147-A177-3AD203B41FA5}">
                      <a16:colId xmlns:a16="http://schemas.microsoft.com/office/drawing/2014/main" val="2996867772"/>
                    </a:ext>
                  </a:extLst>
                </a:gridCol>
                <a:gridCol w="2281276">
                  <a:extLst>
                    <a:ext uri="{9D8B030D-6E8A-4147-A177-3AD203B41FA5}">
                      <a16:colId xmlns:a16="http://schemas.microsoft.com/office/drawing/2014/main" val="3061736355"/>
                    </a:ext>
                  </a:extLst>
                </a:gridCol>
                <a:gridCol w="2281276">
                  <a:extLst>
                    <a:ext uri="{9D8B030D-6E8A-4147-A177-3AD203B41FA5}">
                      <a16:colId xmlns:a16="http://schemas.microsoft.com/office/drawing/2014/main" val="1747331104"/>
                    </a:ext>
                  </a:extLst>
                </a:gridCol>
              </a:tblGrid>
              <a:tr h="370840">
                <a:tc>
                  <a:txBody>
                    <a:bodyPr/>
                    <a:lstStyle/>
                    <a:p>
                      <a:r>
                        <a:rPr lang="en-US" dirty="0"/>
                        <a:t>Totals (n)</a:t>
                      </a:r>
                    </a:p>
                  </a:txBody>
                  <a:tcPr/>
                </a:tc>
                <a:tc>
                  <a:txBody>
                    <a:bodyPr/>
                    <a:lstStyle/>
                    <a:p>
                      <a:r>
                        <a:rPr lang="en-US" dirty="0"/>
                        <a:t>Religion</a:t>
                      </a:r>
                    </a:p>
                  </a:txBody>
                  <a:tcPr/>
                </a:tc>
                <a:tc>
                  <a:txBody>
                    <a:bodyPr/>
                    <a:lstStyle/>
                    <a:p>
                      <a:r>
                        <a:rPr lang="en-US" dirty="0"/>
                        <a:t>Politics</a:t>
                      </a:r>
                    </a:p>
                  </a:txBody>
                  <a:tcPr/>
                </a:tc>
                <a:tc>
                  <a:txBody>
                    <a:bodyPr/>
                    <a:lstStyle/>
                    <a:p>
                      <a:r>
                        <a:rPr lang="en-US" dirty="0"/>
                        <a:t>LGBTQIA+ (Sexual Id.)</a:t>
                      </a:r>
                    </a:p>
                  </a:txBody>
                  <a:tcPr/>
                </a:tc>
                <a:extLst>
                  <a:ext uri="{0D108BD9-81ED-4DB2-BD59-A6C34878D82A}">
                    <a16:rowId xmlns:a16="http://schemas.microsoft.com/office/drawing/2014/main" val="2022533257"/>
                  </a:ext>
                </a:extLst>
              </a:tr>
              <a:tr h="370840">
                <a:tc>
                  <a:txBody>
                    <a:bodyPr/>
                    <a:lstStyle/>
                    <a:p>
                      <a:r>
                        <a:rPr lang="en-US" dirty="0"/>
                        <a:t>Students</a:t>
                      </a:r>
                    </a:p>
                  </a:txBody>
                  <a:tcPr/>
                </a:tc>
                <a:tc>
                  <a:txBody>
                    <a:bodyPr/>
                    <a:lstStyle/>
                    <a:p>
                      <a:r>
                        <a:rPr lang="en-US" dirty="0"/>
                        <a:t>286</a:t>
                      </a:r>
                    </a:p>
                  </a:txBody>
                  <a:tcPr/>
                </a:tc>
                <a:tc>
                  <a:txBody>
                    <a:bodyPr/>
                    <a:lstStyle/>
                    <a:p>
                      <a:r>
                        <a:rPr lang="en-US" dirty="0"/>
                        <a:t>281</a:t>
                      </a:r>
                    </a:p>
                  </a:txBody>
                  <a:tcPr/>
                </a:tc>
                <a:tc>
                  <a:txBody>
                    <a:bodyPr/>
                    <a:lstStyle/>
                    <a:p>
                      <a:r>
                        <a:rPr lang="en-US" dirty="0"/>
                        <a:t>56</a:t>
                      </a:r>
                    </a:p>
                  </a:txBody>
                  <a:tcPr/>
                </a:tc>
                <a:extLst>
                  <a:ext uri="{0D108BD9-81ED-4DB2-BD59-A6C34878D82A}">
                    <a16:rowId xmlns:a16="http://schemas.microsoft.com/office/drawing/2014/main" val="3855052405"/>
                  </a:ext>
                </a:extLst>
              </a:tr>
              <a:tr h="370840">
                <a:tc>
                  <a:txBody>
                    <a:bodyPr/>
                    <a:lstStyle/>
                    <a:p>
                      <a:r>
                        <a:rPr lang="en-US" dirty="0"/>
                        <a:t>Employees</a:t>
                      </a:r>
                    </a:p>
                  </a:txBody>
                  <a:tcPr/>
                </a:tc>
                <a:tc>
                  <a:txBody>
                    <a:bodyPr/>
                    <a:lstStyle/>
                    <a:p>
                      <a:r>
                        <a:rPr lang="en-US" dirty="0"/>
                        <a:t>123</a:t>
                      </a:r>
                    </a:p>
                  </a:txBody>
                  <a:tcPr/>
                </a:tc>
                <a:tc>
                  <a:txBody>
                    <a:bodyPr/>
                    <a:lstStyle/>
                    <a:p>
                      <a:r>
                        <a:rPr lang="en-US" dirty="0"/>
                        <a:t>123</a:t>
                      </a:r>
                    </a:p>
                  </a:txBody>
                  <a:tcPr/>
                </a:tc>
                <a:tc>
                  <a:txBody>
                    <a:bodyPr/>
                    <a:lstStyle/>
                    <a:p>
                      <a:r>
                        <a:rPr lang="en-US" dirty="0"/>
                        <a:t>13</a:t>
                      </a:r>
                    </a:p>
                  </a:txBody>
                  <a:tcPr/>
                </a:tc>
                <a:extLst>
                  <a:ext uri="{0D108BD9-81ED-4DB2-BD59-A6C34878D82A}">
                    <a16:rowId xmlns:a16="http://schemas.microsoft.com/office/drawing/2014/main" val="2515053610"/>
                  </a:ext>
                </a:extLst>
              </a:tr>
            </a:tbl>
          </a:graphicData>
        </a:graphic>
      </p:graphicFrame>
    </p:spTree>
    <p:extLst>
      <p:ext uri="{BB962C8B-B14F-4D97-AF65-F5344CB8AC3E}">
        <p14:creationId xmlns:p14="http://schemas.microsoft.com/office/powerpoint/2010/main" val="312950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E917-7ED3-4D40-A15C-E3901A3D3A9F}"/>
              </a:ext>
            </a:extLst>
          </p:cNvPr>
          <p:cNvSpPr>
            <a:spLocks noGrp="1"/>
          </p:cNvSpPr>
          <p:nvPr>
            <p:ph type="title"/>
          </p:nvPr>
        </p:nvSpPr>
        <p:spPr>
          <a:xfrm>
            <a:off x="838200" y="201168"/>
            <a:ext cx="10515600" cy="612648"/>
          </a:xfrm>
        </p:spPr>
        <p:txBody>
          <a:bodyPr>
            <a:normAutofit fontScale="90000"/>
          </a:bodyPr>
          <a:lstStyle/>
          <a:p>
            <a:r>
              <a:rPr lang="en-US" dirty="0"/>
              <a:t>Welcomeness/Respect</a:t>
            </a:r>
          </a:p>
        </p:txBody>
      </p:sp>
      <p:graphicFrame>
        <p:nvGraphicFramePr>
          <p:cNvPr id="6" name="Content Placeholder 5">
            <a:extLst>
              <a:ext uri="{FF2B5EF4-FFF2-40B4-BE49-F238E27FC236}">
                <a16:creationId xmlns:a16="http://schemas.microsoft.com/office/drawing/2014/main" id="{8C00D87A-2B5B-457C-93EE-B040BBF65444}"/>
              </a:ext>
            </a:extLst>
          </p:cNvPr>
          <p:cNvGraphicFramePr>
            <a:graphicFrameLocks noGrp="1"/>
          </p:cNvGraphicFramePr>
          <p:nvPr>
            <p:ph idx="1"/>
            <p:extLst>
              <p:ext uri="{D42A27DB-BD31-4B8C-83A1-F6EECF244321}">
                <p14:modId xmlns:p14="http://schemas.microsoft.com/office/powerpoint/2010/main" val="1420165655"/>
              </p:ext>
            </p:extLst>
          </p:nvPr>
        </p:nvGraphicFramePr>
        <p:xfrm>
          <a:off x="838199" y="1056735"/>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3">
            <a:extLst>
              <a:ext uri="{FF2B5EF4-FFF2-40B4-BE49-F238E27FC236}">
                <a16:creationId xmlns:a16="http://schemas.microsoft.com/office/drawing/2014/main" id="{9EE023F3-7640-4CDB-96CA-EF62DD91B7FE}"/>
              </a:ext>
            </a:extLst>
          </p:cNvPr>
          <p:cNvGraphicFramePr>
            <a:graphicFrameLocks noGrp="1"/>
          </p:cNvGraphicFramePr>
          <p:nvPr>
            <p:extLst>
              <p:ext uri="{D42A27DB-BD31-4B8C-83A1-F6EECF244321}">
                <p14:modId xmlns:p14="http://schemas.microsoft.com/office/powerpoint/2010/main" val="351792114"/>
              </p:ext>
            </p:extLst>
          </p:nvPr>
        </p:nvGraphicFramePr>
        <p:xfrm>
          <a:off x="740734" y="5650992"/>
          <a:ext cx="10710530" cy="1112520"/>
        </p:xfrm>
        <a:graphic>
          <a:graphicData uri="http://schemas.openxmlformats.org/drawingml/2006/table">
            <a:tbl>
              <a:tblPr firstRow="1" bandRow="1">
                <a:tableStyleId>{5C22544A-7EE6-4342-B048-85BDC9FD1C3A}</a:tableStyleId>
              </a:tblPr>
              <a:tblGrid>
                <a:gridCol w="1938122">
                  <a:extLst>
                    <a:ext uri="{9D8B030D-6E8A-4147-A177-3AD203B41FA5}">
                      <a16:colId xmlns:a16="http://schemas.microsoft.com/office/drawing/2014/main" val="385549411"/>
                    </a:ext>
                  </a:extLst>
                </a:gridCol>
                <a:gridCol w="1419795">
                  <a:extLst>
                    <a:ext uri="{9D8B030D-6E8A-4147-A177-3AD203B41FA5}">
                      <a16:colId xmlns:a16="http://schemas.microsoft.com/office/drawing/2014/main" val="3127239178"/>
                    </a:ext>
                  </a:extLst>
                </a:gridCol>
                <a:gridCol w="1419795">
                  <a:extLst>
                    <a:ext uri="{9D8B030D-6E8A-4147-A177-3AD203B41FA5}">
                      <a16:colId xmlns:a16="http://schemas.microsoft.com/office/drawing/2014/main" val="619165154"/>
                    </a:ext>
                  </a:extLst>
                </a:gridCol>
                <a:gridCol w="1419795">
                  <a:extLst>
                    <a:ext uri="{9D8B030D-6E8A-4147-A177-3AD203B41FA5}">
                      <a16:colId xmlns:a16="http://schemas.microsoft.com/office/drawing/2014/main" val="1533946848"/>
                    </a:ext>
                  </a:extLst>
                </a:gridCol>
                <a:gridCol w="1419795">
                  <a:extLst>
                    <a:ext uri="{9D8B030D-6E8A-4147-A177-3AD203B41FA5}">
                      <a16:colId xmlns:a16="http://schemas.microsoft.com/office/drawing/2014/main" val="1174751128"/>
                    </a:ext>
                  </a:extLst>
                </a:gridCol>
                <a:gridCol w="1419795">
                  <a:extLst>
                    <a:ext uri="{9D8B030D-6E8A-4147-A177-3AD203B41FA5}">
                      <a16:colId xmlns:a16="http://schemas.microsoft.com/office/drawing/2014/main" val="945485853"/>
                    </a:ext>
                  </a:extLst>
                </a:gridCol>
                <a:gridCol w="1673433">
                  <a:extLst>
                    <a:ext uri="{9D8B030D-6E8A-4147-A177-3AD203B41FA5}">
                      <a16:colId xmlns:a16="http://schemas.microsoft.com/office/drawing/2014/main" val="2894077117"/>
                    </a:ext>
                  </a:extLst>
                </a:gridCol>
              </a:tblGrid>
              <a:tr h="370840">
                <a:tc>
                  <a:txBody>
                    <a:bodyPr/>
                    <a:lstStyle/>
                    <a:p>
                      <a:r>
                        <a:rPr lang="en-US" dirty="0"/>
                        <a:t>Totals (n)</a:t>
                      </a:r>
                    </a:p>
                  </a:txBody>
                  <a:tcPr/>
                </a:tc>
                <a:tc>
                  <a:txBody>
                    <a:bodyPr/>
                    <a:lstStyle/>
                    <a:p>
                      <a:r>
                        <a:rPr lang="en-US" dirty="0"/>
                        <a:t>Veterans</a:t>
                      </a:r>
                    </a:p>
                  </a:txBody>
                  <a:tcPr/>
                </a:tc>
                <a:tc>
                  <a:txBody>
                    <a:bodyPr/>
                    <a:lstStyle/>
                    <a:p>
                      <a:r>
                        <a:rPr lang="en-US" dirty="0"/>
                        <a:t>Disabled</a:t>
                      </a:r>
                    </a:p>
                  </a:txBody>
                  <a:tcPr/>
                </a:tc>
                <a:tc>
                  <a:txBody>
                    <a:bodyPr/>
                    <a:lstStyle/>
                    <a:p>
                      <a:r>
                        <a:rPr lang="en-US" dirty="0"/>
                        <a:t>Religion</a:t>
                      </a:r>
                    </a:p>
                  </a:txBody>
                  <a:tcPr/>
                </a:tc>
                <a:tc>
                  <a:txBody>
                    <a:bodyPr/>
                    <a:lstStyle/>
                    <a:p>
                      <a:r>
                        <a:rPr lang="en-US" dirty="0"/>
                        <a:t>Politics</a:t>
                      </a:r>
                    </a:p>
                  </a:txBody>
                  <a:tcPr/>
                </a:tc>
                <a:tc>
                  <a:txBody>
                    <a:bodyPr/>
                    <a:lstStyle/>
                    <a:p>
                      <a:r>
                        <a:rPr lang="en-US" dirty="0"/>
                        <a:t>LGBTQIA+</a:t>
                      </a:r>
                    </a:p>
                  </a:txBody>
                  <a:tcPr/>
                </a:tc>
                <a:tc>
                  <a:txBody>
                    <a:bodyPr/>
                    <a:lstStyle/>
                    <a:p>
                      <a:r>
                        <a:rPr lang="en-US" dirty="0"/>
                        <a:t>People of Color</a:t>
                      </a:r>
                    </a:p>
                  </a:txBody>
                  <a:tcPr/>
                </a:tc>
                <a:extLst>
                  <a:ext uri="{0D108BD9-81ED-4DB2-BD59-A6C34878D82A}">
                    <a16:rowId xmlns:a16="http://schemas.microsoft.com/office/drawing/2014/main" val="2583060602"/>
                  </a:ext>
                </a:extLst>
              </a:tr>
              <a:tr h="370840">
                <a:tc>
                  <a:txBody>
                    <a:bodyPr/>
                    <a:lstStyle/>
                    <a:p>
                      <a:r>
                        <a:rPr lang="en-US" dirty="0"/>
                        <a:t>Students</a:t>
                      </a:r>
                    </a:p>
                  </a:txBody>
                  <a:tcPr/>
                </a:tc>
                <a:tc>
                  <a:txBody>
                    <a:bodyPr/>
                    <a:lstStyle/>
                    <a:p>
                      <a:r>
                        <a:rPr lang="en-US" dirty="0"/>
                        <a:t>20</a:t>
                      </a:r>
                    </a:p>
                  </a:txBody>
                  <a:tcPr/>
                </a:tc>
                <a:tc>
                  <a:txBody>
                    <a:bodyPr/>
                    <a:lstStyle/>
                    <a:p>
                      <a:r>
                        <a:rPr lang="en-US" dirty="0"/>
                        <a:t>48</a:t>
                      </a:r>
                    </a:p>
                  </a:txBody>
                  <a:tcPr/>
                </a:tc>
                <a:tc>
                  <a:txBody>
                    <a:bodyPr/>
                    <a:lstStyle/>
                    <a:p>
                      <a:r>
                        <a:rPr lang="en-US" dirty="0"/>
                        <a:t>286</a:t>
                      </a:r>
                    </a:p>
                  </a:txBody>
                  <a:tcPr/>
                </a:tc>
                <a:tc>
                  <a:txBody>
                    <a:bodyPr/>
                    <a:lstStyle/>
                    <a:p>
                      <a:r>
                        <a:rPr lang="en-US" dirty="0"/>
                        <a:t>281</a:t>
                      </a:r>
                    </a:p>
                  </a:txBody>
                  <a:tcPr/>
                </a:tc>
                <a:tc>
                  <a:txBody>
                    <a:bodyPr/>
                    <a:lstStyle/>
                    <a:p>
                      <a:r>
                        <a:rPr lang="en-US" dirty="0"/>
                        <a:t>56</a:t>
                      </a:r>
                    </a:p>
                  </a:txBody>
                  <a:tcPr/>
                </a:tc>
                <a:tc>
                  <a:txBody>
                    <a:bodyPr/>
                    <a:lstStyle/>
                    <a:p>
                      <a:r>
                        <a:rPr lang="en-US" dirty="0"/>
                        <a:t>94</a:t>
                      </a:r>
                    </a:p>
                  </a:txBody>
                  <a:tcPr/>
                </a:tc>
                <a:extLst>
                  <a:ext uri="{0D108BD9-81ED-4DB2-BD59-A6C34878D82A}">
                    <a16:rowId xmlns:a16="http://schemas.microsoft.com/office/drawing/2014/main" val="2579209804"/>
                  </a:ext>
                </a:extLst>
              </a:tr>
              <a:tr h="370840">
                <a:tc>
                  <a:txBody>
                    <a:bodyPr/>
                    <a:lstStyle/>
                    <a:p>
                      <a:r>
                        <a:rPr lang="en-US" dirty="0"/>
                        <a:t>Employees</a:t>
                      </a:r>
                    </a:p>
                  </a:txBody>
                  <a:tcPr/>
                </a:tc>
                <a:tc>
                  <a:txBody>
                    <a:bodyPr/>
                    <a:lstStyle/>
                    <a:p>
                      <a:r>
                        <a:rPr lang="en-US" dirty="0"/>
                        <a:t>14</a:t>
                      </a:r>
                    </a:p>
                  </a:txBody>
                  <a:tcPr/>
                </a:tc>
                <a:tc>
                  <a:txBody>
                    <a:bodyPr/>
                    <a:lstStyle/>
                    <a:p>
                      <a:r>
                        <a:rPr lang="en-US" dirty="0"/>
                        <a:t>16</a:t>
                      </a:r>
                    </a:p>
                  </a:txBody>
                  <a:tcPr/>
                </a:tc>
                <a:tc>
                  <a:txBody>
                    <a:bodyPr/>
                    <a:lstStyle/>
                    <a:p>
                      <a:r>
                        <a:rPr lang="en-US" dirty="0"/>
                        <a:t>123</a:t>
                      </a:r>
                    </a:p>
                  </a:txBody>
                  <a:tcPr/>
                </a:tc>
                <a:tc>
                  <a:txBody>
                    <a:bodyPr/>
                    <a:lstStyle/>
                    <a:p>
                      <a:r>
                        <a:rPr lang="en-US" dirty="0"/>
                        <a:t>122</a:t>
                      </a:r>
                    </a:p>
                  </a:txBody>
                  <a:tcPr/>
                </a:tc>
                <a:tc>
                  <a:txBody>
                    <a:bodyPr/>
                    <a:lstStyle/>
                    <a:p>
                      <a:r>
                        <a:rPr lang="en-US" dirty="0"/>
                        <a:t>13</a:t>
                      </a:r>
                    </a:p>
                  </a:txBody>
                  <a:tcPr/>
                </a:tc>
                <a:tc>
                  <a:txBody>
                    <a:bodyPr/>
                    <a:lstStyle/>
                    <a:p>
                      <a:r>
                        <a:rPr lang="en-US" dirty="0"/>
                        <a:t>22</a:t>
                      </a:r>
                    </a:p>
                  </a:txBody>
                  <a:tcPr/>
                </a:tc>
                <a:extLst>
                  <a:ext uri="{0D108BD9-81ED-4DB2-BD59-A6C34878D82A}">
                    <a16:rowId xmlns:a16="http://schemas.microsoft.com/office/drawing/2014/main" val="660425801"/>
                  </a:ext>
                </a:extLst>
              </a:tr>
            </a:tbl>
          </a:graphicData>
        </a:graphic>
      </p:graphicFrame>
    </p:spTree>
    <p:extLst>
      <p:ext uri="{BB962C8B-B14F-4D97-AF65-F5344CB8AC3E}">
        <p14:creationId xmlns:p14="http://schemas.microsoft.com/office/powerpoint/2010/main" val="186640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FD91-4089-45F3-8A71-4C6EA035B6C8}"/>
              </a:ext>
            </a:extLst>
          </p:cNvPr>
          <p:cNvSpPr>
            <a:spLocks noGrp="1"/>
          </p:cNvSpPr>
          <p:nvPr>
            <p:ph type="title"/>
          </p:nvPr>
        </p:nvSpPr>
        <p:spPr>
          <a:xfrm>
            <a:off x="838200" y="203824"/>
            <a:ext cx="10515600" cy="613930"/>
          </a:xfrm>
        </p:spPr>
        <p:txBody>
          <a:bodyPr>
            <a:normAutofit fontScale="90000"/>
          </a:bodyPr>
          <a:lstStyle/>
          <a:p>
            <a:r>
              <a:rPr lang="en-US" dirty="0"/>
              <a:t>Experience with Discrimination/Bias/Harassment</a:t>
            </a:r>
          </a:p>
        </p:txBody>
      </p:sp>
      <p:graphicFrame>
        <p:nvGraphicFramePr>
          <p:cNvPr id="6" name="Content Placeholder 5">
            <a:extLst>
              <a:ext uri="{FF2B5EF4-FFF2-40B4-BE49-F238E27FC236}">
                <a16:creationId xmlns:a16="http://schemas.microsoft.com/office/drawing/2014/main" id="{46AF7328-6595-4D3F-9BFF-BC13BD7E05A5}"/>
              </a:ext>
            </a:extLst>
          </p:cNvPr>
          <p:cNvGraphicFramePr>
            <a:graphicFrameLocks noGrp="1"/>
          </p:cNvGraphicFramePr>
          <p:nvPr>
            <p:ph idx="1"/>
            <p:extLst>
              <p:ext uri="{D42A27DB-BD31-4B8C-83A1-F6EECF244321}">
                <p14:modId xmlns:p14="http://schemas.microsoft.com/office/powerpoint/2010/main" val="149689490"/>
              </p:ext>
            </p:extLst>
          </p:nvPr>
        </p:nvGraphicFramePr>
        <p:xfrm>
          <a:off x="838200" y="1059707"/>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3">
            <a:extLst>
              <a:ext uri="{FF2B5EF4-FFF2-40B4-BE49-F238E27FC236}">
                <a16:creationId xmlns:a16="http://schemas.microsoft.com/office/drawing/2014/main" id="{A313AFC3-1BF2-4991-AA71-6E7FAEC64405}"/>
              </a:ext>
            </a:extLst>
          </p:cNvPr>
          <p:cNvGraphicFramePr>
            <a:graphicFrameLocks noGrp="1"/>
          </p:cNvGraphicFramePr>
          <p:nvPr>
            <p:extLst>
              <p:ext uri="{D42A27DB-BD31-4B8C-83A1-F6EECF244321}">
                <p14:modId xmlns:p14="http://schemas.microsoft.com/office/powerpoint/2010/main" val="2300413421"/>
              </p:ext>
            </p:extLst>
          </p:nvPr>
        </p:nvGraphicFramePr>
        <p:xfrm>
          <a:off x="1160586" y="5652998"/>
          <a:ext cx="9870828" cy="1107440"/>
        </p:xfrm>
        <a:graphic>
          <a:graphicData uri="http://schemas.openxmlformats.org/drawingml/2006/table">
            <a:tbl>
              <a:tblPr firstRow="1" bandRow="1">
                <a:tableStyleId>{5C22544A-7EE6-4342-B048-85BDC9FD1C3A}</a:tableStyleId>
              </a:tblPr>
              <a:tblGrid>
                <a:gridCol w="1645138">
                  <a:extLst>
                    <a:ext uri="{9D8B030D-6E8A-4147-A177-3AD203B41FA5}">
                      <a16:colId xmlns:a16="http://schemas.microsoft.com/office/drawing/2014/main" val="2378366999"/>
                    </a:ext>
                  </a:extLst>
                </a:gridCol>
                <a:gridCol w="1645138">
                  <a:extLst>
                    <a:ext uri="{9D8B030D-6E8A-4147-A177-3AD203B41FA5}">
                      <a16:colId xmlns:a16="http://schemas.microsoft.com/office/drawing/2014/main" val="3612562479"/>
                    </a:ext>
                  </a:extLst>
                </a:gridCol>
                <a:gridCol w="1645138">
                  <a:extLst>
                    <a:ext uri="{9D8B030D-6E8A-4147-A177-3AD203B41FA5}">
                      <a16:colId xmlns:a16="http://schemas.microsoft.com/office/drawing/2014/main" val="1729030656"/>
                    </a:ext>
                  </a:extLst>
                </a:gridCol>
                <a:gridCol w="1645138">
                  <a:extLst>
                    <a:ext uri="{9D8B030D-6E8A-4147-A177-3AD203B41FA5}">
                      <a16:colId xmlns:a16="http://schemas.microsoft.com/office/drawing/2014/main" val="952807444"/>
                    </a:ext>
                  </a:extLst>
                </a:gridCol>
                <a:gridCol w="1645138">
                  <a:extLst>
                    <a:ext uri="{9D8B030D-6E8A-4147-A177-3AD203B41FA5}">
                      <a16:colId xmlns:a16="http://schemas.microsoft.com/office/drawing/2014/main" val="1707388976"/>
                    </a:ext>
                  </a:extLst>
                </a:gridCol>
                <a:gridCol w="1645138">
                  <a:extLst>
                    <a:ext uri="{9D8B030D-6E8A-4147-A177-3AD203B41FA5}">
                      <a16:colId xmlns:a16="http://schemas.microsoft.com/office/drawing/2014/main" val="1255888754"/>
                    </a:ext>
                  </a:extLst>
                </a:gridCol>
              </a:tblGrid>
              <a:tr h="0">
                <a:tc>
                  <a:txBody>
                    <a:bodyPr/>
                    <a:lstStyle/>
                    <a:p>
                      <a:r>
                        <a:rPr lang="en-US" dirty="0"/>
                        <a:t>Category Count</a:t>
                      </a:r>
                    </a:p>
                  </a:txBody>
                  <a:tcPr/>
                </a:tc>
                <a:tc>
                  <a:txBody>
                    <a:bodyPr/>
                    <a:lstStyle/>
                    <a:p>
                      <a:r>
                        <a:rPr lang="en-US" dirty="0"/>
                        <a:t>Bullying</a:t>
                      </a:r>
                    </a:p>
                  </a:txBody>
                  <a:tcPr/>
                </a:tc>
                <a:tc>
                  <a:txBody>
                    <a:bodyPr/>
                    <a:lstStyle/>
                    <a:p>
                      <a:r>
                        <a:rPr lang="en-US" dirty="0" err="1"/>
                        <a:t>Discr</a:t>
                      </a:r>
                      <a:r>
                        <a:rPr lang="en-US" dirty="0"/>
                        <a:t>. on Polit.</a:t>
                      </a:r>
                    </a:p>
                  </a:txBody>
                  <a:tcPr/>
                </a:tc>
                <a:tc>
                  <a:txBody>
                    <a:bodyPr/>
                    <a:lstStyle/>
                    <a:p>
                      <a:r>
                        <a:rPr lang="en-US" dirty="0" err="1"/>
                        <a:t>Discr</a:t>
                      </a:r>
                      <a:r>
                        <a:rPr lang="en-US" dirty="0"/>
                        <a:t>. on Age</a:t>
                      </a:r>
                    </a:p>
                  </a:txBody>
                  <a:tcPr/>
                </a:tc>
                <a:tc>
                  <a:txBody>
                    <a:bodyPr/>
                    <a:lstStyle/>
                    <a:p>
                      <a:r>
                        <a:rPr lang="en-US" dirty="0" err="1"/>
                        <a:t>Discr</a:t>
                      </a:r>
                      <a:r>
                        <a:rPr lang="en-US" dirty="0"/>
                        <a:t>. on Race</a:t>
                      </a:r>
                    </a:p>
                  </a:txBody>
                  <a:tcPr/>
                </a:tc>
                <a:tc>
                  <a:txBody>
                    <a:bodyPr/>
                    <a:lstStyle/>
                    <a:p>
                      <a:r>
                        <a:rPr lang="en-US" dirty="0"/>
                        <a:t>Retaliation</a:t>
                      </a:r>
                    </a:p>
                  </a:txBody>
                  <a:tcPr/>
                </a:tc>
                <a:extLst>
                  <a:ext uri="{0D108BD9-81ED-4DB2-BD59-A6C34878D82A}">
                    <a16:rowId xmlns:a16="http://schemas.microsoft.com/office/drawing/2014/main" val="2842210479"/>
                  </a:ext>
                </a:extLst>
              </a:tr>
              <a:tr h="370840">
                <a:tc>
                  <a:txBody>
                    <a:bodyPr/>
                    <a:lstStyle/>
                    <a:p>
                      <a:r>
                        <a:rPr lang="en-US" dirty="0"/>
                        <a:t>Students</a:t>
                      </a:r>
                    </a:p>
                  </a:txBody>
                  <a:tcPr/>
                </a:tc>
                <a:tc>
                  <a:txBody>
                    <a:bodyPr/>
                    <a:lstStyle/>
                    <a:p>
                      <a:r>
                        <a:rPr lang="en-US"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extLst>
                  <a:ext uri="{0D108BD9-81ED-4DB2-BD59-A6C34878D82A}">
                    <a16:rowId xmlns:a16="http://schemas.microsoft.com/office/drawing/2014/main" val="4186999526"/>
                  </a:ext>
                </a:extLst>
              </a:tr>
              <a:tr h="370840">
                <a:tc>
                  <a:txBody>
                    <a:bodyPr/>
                    <a:lstStyle/>
                    <a:p>
                      <a:r>
                        <a:rPr lang="en-US" dirty="0"/>
                        <a:t>Employees</a:t>
                      </a:r>
                    </a:p>
                  </a:txBody>
                  <a:tcPr/>
                </a:tc>
                <a:tc>
                  <a:txBody>
                    <a:bodyPr/>
                    <a:lstStyle/>
                    <a:p>
                      <a:r>
                        <a:rPr lang="en-US" dirty="0"/>
                        <a:t>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14</a:t>
                      </a:r>
                    </a:p>
                  </a:txBody>
                  <a:tcPr/>
                </a:tc>
                <a:extLst>
                  <a:ext uri="{0D108BD9-81ED-4DB2-BD59-A6C34878D82A}">
                    <a16:rowId xmlns:a16="http://schemas.microsoft.com/office/drawing/2014/main" val="3762501912"/>
                  </a:ext>
                </a:extLst>
              </a:tr>
            </a:tbl>
          </a:graphicData>
        </a:graphic>
      </p:graphicFrame>
    </p:spTree>
    <p:extLst>
      <p:ext uri="{BB962C8B-B14F-4D97-AF65-F5344CB8AC3E}">
        <p14:creationId xmlns:p14="http://schemas.microsoft.com/office/powerpoint/2010/main" val="424854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EEAA-24D4-4C03-9594-AD18C344C152}"/>
              </a:ext>
            </a:extLst>
          </p:cNvPr>
          <p:cNvSpPr>
            <a:spLocks noGrp="1"/>
          </p:cNvSpPr>
          <p:nvPr>
            <p:ph type="title"/>
          </p:nvPr>
        </p:nvSpPr>
        <p:spPr>
          <a:xfrm>
            <a:off x="838200" y="201168"/>
            <a:ext cx="10515600" cy="612648"/>
          </a:xfrm>
        </p:spPr>
        <p:txBody>
          <a:bodyPr>
            <a:normAutofit fontScale="90000"/>
          </a:bodyPr>
          <a:lstStyle/>
          <a:p>
            <a:r>
              <a:rPr lang="en-US" dirty="0"/>
              <a:t>Why Discrimination/Negative Event Wasn’t Reported</a:t>
            </a:r>
          </a:p>
        </p:txBody>
      </p:sp>
      <p:graphicFrame>
        <p:nvGraphicFramePr>
          <p:cNvPr id="6" name="Content Placeholder 5">
            <a:extLst>
              <a:ext uri="{FF2B5EF4-FFF2-40B4-BE49-F238E27FC236}">
                <a16:creationId xmlns:a16="http://schemas.microsoft.com/office/drawing/2014/main" id="{A709833E-0910-4D22-8EC9-C309C405903F}"/>
              </a:ext>
            </a:extLst>
          </p:cNvPr>
          <p:cNvGraphicFramePr>
            <a:graphicFrameLocks noGrp="1"/>
          </p:cNvGraphicFramePr>
          <p:nvPr>
            <p:ph idx="1"/>
            <p:extLst>
              <p:ext uri="{D42A27DB-BD31-4B8C-83A1-F6EECF244321}">
                <p14:modId xmlns:p14="http://schemas.microsoft.com/office/powerpoint/2010/main" val="474065331"/>
              </p:ext>
            </p:extLst>
          </p:nvPr>
        </p:nvGraphicFramePr>
        <p:xfrm>
          <a:off x="838200" y="1056735"/>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6">
            <a:extLst>
              <a:ext uri="{FF2B5EF4-FFF2-40B4-BE49-F238E27FC236}">
                <a16:creationId xmlns:a16="http://schemas.microsoft.com/office/drawing/2014/main" id="{3EEB0E34-3B4F-45A5-81C5-598E88E9099D}"/>
              </a:ext>
            </a:extLst>
          </p:cNvPr>
          <p:cNvGraphicFramePr>
            <a:graphicFrameLocks noGrp="1"/>
          </p:cNvGraphicFramePr>
          <p:nvPr>
            <p:extLst>
              <p:ext uri="{D42A27DB-BD31-4B8C-83A1-F6EECF244321}">
                <p14:modId xmlns:p14="http://schemas.microsoft.com/office/powerpoint/2010/main" val="1500314060"/>
              </p:ext>
            </p:extLst>
          </p:nvPr>
        </p:nvGraphicFramePr>
        <p:xfrm>
          <a:off x="67733" y="5650992"/>
          <a:ext cx="12056532" cy="1107440"/>
        </p:xfrm>
        <a:graphic>
          <a:graphicData uri="http://schemas.openxmlformats.org/drawingml/2006/table">
            <a:tbl>
              <a:tblPr firstRow="1" bandRow="1">
                <a:tableStyleId>{5C22544A-7EE6-4342-B048-85BDC9FD1C3A}</a:tableStyleId>
              </a:tblPr>
              <a:tblGrid>
                <a:gridCol w="1710267">
                  <a:extLst>
                    <a:ext uri="{9D8B030D-6E8A-4147-A177-3AD203B41FA5}">
                      <a16:colId xmlns:a16="http://schemas.microsoft.com/office/drawing/2014/main" val="1398020642"/>
                    </a:ext>
                  </a:extLst>
                </a:gridCol>
                <a:gridCol w="3369475">
                  <a:extLst>
                    <a:ext uri="{9D8B030D-6E8A-4147-A177-3AD203B41FA5}">
                      <a16:colId xmlns:a16="http://schemas.microsoft.com/office/drawing/2014/main" val="2996867772"/>
                    </a:ext>
                  </a:extLst>
                </a:gridCol>
                <a:gridCol w="4067470">
                  <a:extLst>
                    <a:ext uri="{9D8B030D-6E8A-4147-A177-3AD203B41FA5}">
                      <a16:colId xmlns:a16="http://schemas.microsoft.com/office/drawing/2014/main" val="3061736355"/>
                    </a:ext>
                  </a:extLst>
                </a:gridCol>
                <a:gridCol w="2909320">
                  <a:extLst>
                    <a:ext uri="{9D8B030D-6E8A-4147-A177-3AD203B41FA5}">
                      <a16:colId xmlns:a16="http://schemas.microsoft.com/office/drawing/2014/main" val="1747331104"/>
                    </a:ext>
                  </a:extLst>
                </a:gridCol>
              </a:tblGrid>
              <a:tr h="241123">
                <a:tc>
                  <a:txBody>
                    <a:bodyPr/>
                    <a:lstStyle/>
                    <a:p>
                      <a:r>
                        <a:rPr lang="en-US" dirty="0"/>
                        <a:t>Category Count</a:t>
                      </a:r>
                    </a:p>
                  </a:txBody>
                  <a:tcPr/>
                </a:tc>
                <a:tc>
                  <a:txBody>
                    <a:bodyPr/>
                    <a:lstStyle/>
                    <a:p>
                      <a:r>
                        <a:rPr lang="en-US" dirty="0"/>
                        <a:t>I </a:t>
                      </a:r>
                      <a:r>
                        <a:rPr lang="en-US" dirty="0" err="1"/>
                        <a:t>decid</a:t>
                      </a:r>
                      <a:r>
                        <a:rPr lang="en-US" dirty="0"/>
                        <a:t>. it wasn’t import. enough.</a:t>
                      </a:r>
                    </a:p>
                  </a:txBody>
                  <a:tcPr/>
                </a:tc>
                <a:tc>
                  <a:txBody>
                    <a:bodyPr/>
                    <a:lstStyle/>
                    <a:p>
                      <a:r>
                        <a:rPr lang="en-US" dirty="0"/>
                        <a:t>I didn’t feel/thing </a:t>
                      </a:r>
                      <a:r>
                        <a:rPr lang="en-US" dirty="0" err="1"/>
                        <a:t>anyth</a:t>
                      </a:r>
                      <a:r>
                        <a:rPr lang="en-US" dirty="0"/>
                        <a:t>. would happen.</a:t>
                      </a:r>
                    </a:p>
                  </a:txBody>
                  <a:tcPr/>
                </a:tc>
                <a:tc>
                  <a:txBody>
                    <a:bodyPr/>
                    <a:lstStyle/>
                    <a:p>
                      <a:r>
                        <a:rPr lang="en-US" dirty="0"/>
                        <a:t>I feared retaliation.</a:t>
                      </a:r>
                    </a:p>
                  </a:txBody>
                  <a:tcPr/>
                </a:tc>
                <a:extLst>
                  <a:ext uri="{0D108BD9-81ED-4DB2-BD59-A6C34878D82A}">
                    <a16:rowId xmlns:a16="http://schemas.microsoft.com/office/drawing/2014/main" val="2022533257"/>
                  </a:ext>
                </a:extLst>
              </a:tr>
              <a:tr h="370840">
                <a:tc>
                  <a:txBody>
                    <a:bodyPr/>
                    <a:lstStyle/>
                    <a:p>
                      <a:r>
                        <a:rPr lang="en-US" dirty="0"/>
                        <a:t>Students</a:t>
                      </a:r>
                    </a:p>
                  </a:txBody>
                  <a:tcPr/>
                </a:tc>
                <a:tc>
                  <a:txBody>
                    <a:bodyPr/>
                    <a:lstStyle/>
                    <a:p>
                      <a:r>
                        <a:rPr lang="en-US" dirty="0"/>
                        <a:t>17</a:t>
                      </a:r>
                    </a:p>
                  </a:txBody>
                  <a:tcPr/>
                </a:tc>
                <a:tc>
                  <a:txBody>
                    <a:bodyPr/>
                    <a:lstStyle/>
                    <a:p>
                      <a:r>
                        <a:rPr lang="en-US" dirty="0"/>
                        <a:t>13</a:t>
                      </a:r>
                    </a:p>
                  </a:txBody>
                  <a:tcPr/>
                </a:tc>
                <a:tc>
                  <a:txBody>
                    <a:bodyPr/>
                    <a:lstStyle/>
                    <a:p>
                      <a:r>
                        <a:rPr lang="en-US" dirty="0"/>
                        <a:t>6</a:t>
                      </a:r>
                    </a:p>
                  </a:txBody>
                  <a:tcPr/>
                </a:tc>
                <a:extLst>
                  <a:ext uri="{0D108BD9-81ED-4DB2-BD59-A6C34878D82A}">
                    <a16:rowId xmlns:a16="http://schemas.microsoft.com/office/drawing/2014/main" val="3855052405"/>
                  </a:ext>
                </a:extLst>
              </a:tr>
              <a:tr h="370840">
                <a:tc>
                  <a:txBody>
                    <a:bodyPr/>
                    <a:lstStyle/>
                    <a:p>
                      <a:r>
                        <a:rPr lang="en-US" dirty="0"/>
                        <a:t>Employees</a:t>
                      </a:r>
                    </a:p>
                  </a:txBody>
                  <a:tcPr/>
                </a:tc>
                <a:tc>
                  <a:txBody>
                    <a:bodyPr/>
                    <a:lstStyle/>
                    <a:p>
                      <a:r>
                        <a:rPr lang="en-US" dirty="0"/>
                        <a:t>8</a:t>
                      </a:r>
                    </a:p>
                  </a:txBody>
                  <a:tcPr/>
                </a:tc>
                <a:tc>
                  <a:txBody>
                    <a:bodyPr/>
                    <a:lstStyle/>
                    <a:p>
                      <a:r>
                        <a:rPr lang="en-US" dirty="0"/>
                        <a:t>17</a:t>
                      </a:r>
                    </a:p>
                  </a:txBody>
                  <a:tcPr/>
                </a:tc>
                <a:tc>
                  <a:txBody>
                    <a:bodyPr/>
                    <a:lstStyle/>
                    <a:p>
                      <a:r>
                        <a:rPr lang="en-US" dirty="0"/>
                        <a:t>20</a:t>
                      </a:r>
                    </a:p>
                  </a:txBody>
                  <a:tcPr/>
                </a:tc>
                <a:extLst>
                  <a:ext uri="{0D108BD9-81ED-4DB2-BD59-A6C34878D82A}">
                    <a16:rowId xmlns:a16="http://schemas.microsoft.com/office/drawing/2014/main" val="2515053610"/>
                  </a:ext>
                </a:extLst>
              </a:tr>
            </a:tbl>
          </a:graphicData>
        </a:graphic>
      </p:graphicFrame>
    </p:spTree>
    <p:extLst>
      <p:ext uri="{BB962C8B-B14F-4D97-AF65-F5344CB8AC3E}">
        <p14:creationId xmlns:p14="http://schemas.microsoft.com/office/powerpoint/2010/main" val="266937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63006" y="593367"/>
            <a:ext cx="10150800" cy="763600"/>
          </a:xfrm>
          <a:prstGeom prst="rect">
            <a:avLst/>
          </a:prstGeom>
        </p:spPr>
        <p:txBody>
          <a:bodyPr spcFirstLastPara="1" vert="horz" wrap="square" lIns="121900" tIns="121900" rIns="121900" bIns="121900" rtlCol="0" anchor="t" anchorCtr="0">
            <a:noAutofit/>
          </a:bodyPr>
          <a:lstStyle/>
          <a:p>
            <a:r>
              <a:rPr lang="en" sz="4000" b="1" dirty="0"/>
              <a:t>What</a:t>
            </a:r>
            <a:r>
              <a:rPr lang="en" sz="4000" dirty="0"/>
              <a:t> is the diversity climate survey? </a:t>
            </a:r>
            <a:endParaRPr sz="4000" dirty="0"/>
          </a:p>
        </p:txBody>
      </p:sp>
      <p:sp>
        <p:nvSpPr>
          <p:cNvPr id="93" name="Google Shape;93;p19"/>
          <p:cNvSpPr txBox="1">
            <a:spLocks noGrp="1"/>
          </p:cNvSpPr>
          <p:nvPr>
            <p:ph type="body" idx="1"/>
          </p:nvPr>
        </p:nvSpPr>
        <p:spPr>
          <a:xfrm>
            <a:off x="261258" y="1356967"/>
            <a:ext cx="9575074" cy="4628093"/>
          </a:xfrm>
          <a:prstGeom prst="rect">
            <a:avLst/>
          </a:prstGeom>
        </p:spPr>
        <p:txBody>
          <a:bodyPr spcFirstLastPara="1" vert="horz" wrap="square" lIns="121900" tIns="121900" rIns="121900" bIns="121900" rtlCol="0" anchor="t" anchorCtr="0">
            <a:normAutofit/>
          </a:bodyPr>
          <a:lstStyle/>
          <a:p>
            <a:pPr marL="745048" lvl="1" indent="0">
              <a:buSzPts val="2000"/>
              <a:buNone/>
            </a:pPr>
            <a:endParaRPr lang="en" sz="2667" dirty="0"/>
          </a:p>
          <a:p>
            <a:pPr marL="745048" lvl="1" indent="0">
              <a:buSzPts val="2000"/>
              <a:buNone/>
            </a:pPr>
            <a:endParaRPr lang="en" sz="2667" dirty="0"/>
          </a:p>
          <a:p>
            <a:pPr marL="745048" lvl="1" indent="0">
              <a:buSzPts val="2000"/>
              <a:buNone/>
            </a:pPr>
            <a:r>
              <a:rPr lang="en" sz="2667" dirty="0"/>
              <a:t>A moment in time</a:t>
            </a:r>
          </a:p>
          <a:p>
            <a:pPr marL="745048" lvl="1" indent="0">
              <a:buSzPts val="2000"/>
              <a:buNone/>
            </a:pPr>
            <a:endParaRPr lang="en" sz="2667" dirty="0"/>
          </a:p>
          <a:p>
            <a:pPr lvl="1" indent="-474121">
              <a:buSzPts val="2000"/>
              <a:buChar char="➢"/>
            </a:pPr>
            <a:r>
              <a:rPr lang="en" sz="2667" dirty="0"/>
              <a:t>What is your experience working at or attending our colleges?</a:t>
            </a:r>
          </a:p>
          <a:p>
            <a:pPr marL="745048" lvl="1" indent="0">
              <a:buSzPts val="2000"/>
              <a:buNone/>
            </a:pPr>
            <a:endParaRPr lang="en" sz="2667" dirty="0"/>
          </a:p>
          <a:p>
            <a:pPr lvl="1" indent="-474121">
              <a:buSzPts val="2000"/>
              <a:buChar char="➢"/>
            </a:pPr>
            <a:r>
              <a:rPr lang="en" sz="2667" dirty="0"/>
              <a:t>Questions built around diversity, broadly defined. </a:t>
            </a:r>
          </a:p>
          <a:p>
            <a:pPr marL="745048" lvl="1" indent="0">
              <a:buSzPts val="2000"/>
              <a:buNone/>
            </a:pPr>
            <a:endParaRPr lang="en" sz="2667" dirty="0"/>
          </a:p>
          <a:p>
            <a:pPr lvl="1" indent="-474121">
              <a:buSzPts val="2000"/>
              <a:buChar char="➢"/>
            </a:pPr>
            <a:r>
              <a:rPr lang="en" sz="2667" dirty="0"/>
              <a:t>Safe and respectful environment</a:t>
            </a:r>
            <a:endParaRPr sz="2667" dirty="0"/>
          </a:p>
        </p:txBody>
      </p:sp>
    </p:spTree>
    <p:extLst>
      <p:ext uri="{BB962C8B-B14F-4D97-AF65-F5344CB8AC3E}">
        <p14:creationId xmlns:p14="http://schemas.microsoft.com/office/powerpoint/2010/main" val="261653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89" y="700243"/>
            <a:ext cx="9784432" cy="911352"/>
          </a:xfrm>
        </p:spPr>
        <p:txBody>
          <a:bodyPr>
            <a:normAutofit fontScale="90000"/>
          </a:bodyPr>
          <a:lstStyle/>
          <a:p>
            <a:r>
              <a:rPr lang="en-US" b="1" dirty="0"/>
              <a:t>Who</a:t>
            </a:r>
            <a:r>
              <a:rPr lang="en-US" dirty="0"/>
              <a:t> is the survey designed to reach? Everyone!</a:t>
            </a:r>
          </a:p>
        </p:txBody>
      </p:sp>
      <p:sp>
        <p:nvSpPr>
          <p:cNvPr id="4" name="Text Placeholder 3"/>
          <p:cNvSpPr>
            <a:spLocks noGrp="1"/>
          </p:cNvSpPr>
          <p:nvPr>
            <p:ph type="body" idx="1"/>
          </p:nvPr>
        </p:nvSpPr>
        <p:spPr/>
        <p:txBody>
          <a:bodyPr/>
          <a:lstStyle/>
          <a:p>
            <a:r>
              <a:rPr lang="en-US" sz="3600" dirty="0">
                <a:solidFill>
                  <a:schemeClr val="accent2">
                    <a:lumMod val="75000"/>
                  </a:schemeClr>
                </a:solidFill>
              </a:rPr>
              <a:t>Two Surveys</a:t>
            </a:r>
          </a:p>
        </p:txBody>
      </p:sp>
      <p:sp>
        <p:nvSpPr>
          <p:cNvPr id="5" name="Content Placeholder 4"/>
          <p:cNvSpPr>
            <a:spLocks noGrp="1"/>
          </p:cNvSpPr>
          <p:nvPr>
            <p:ph sz="half" idx="2"/>
          </p:nvPr>
        </p:nvSpPr>
        <p:spPr/>
        <p:txBody>
          <a:bodyPr/>
          <a:lstStyle/>
          <a:p>
            <a:r>
              <a:rPr lang="en-US" sz="2400" dirty="0"/>
              <a:t>Employees</a:t>
            </a:r>
          </a:p>
          <a:p>
            <a:r>
              <a:rPr lang="en-US" sz="2400" dirty="0"/>
              <a:t>Students</a:t>
            </a:r>
          </a:p>
          <a:p>
            <a:r>
              <a:rPr lang="en-US" sz="2400" dirty="0"/>
              <a:t>20 minutes</a:t>
            </a:r>
          </a:p>
          <a:p>
            <a:r>
              <a:rPr lang="en-US" sz="2400" dirty="0"/>
              <a:t>Broad diversity definition</a:t>
            </a:r>
          </a:p>
          <a:p>
            <a:pPr marL="0" indent="0">
              <a:buNone/>
            </a:pPr>
            <a:endParaRPr lang="en-US" dirty="0"/>
          </a:p>
        </p:txBody>
      </p:sp>
      <p:sp>
        <p:nvSpPr>
          <p:cNvPr id="6" name="Text Placeholder 5"/>
          <p:cNvSpPr>
            <a:spLocks noGrp="1"/>
          </p:cNvSpPr>
          <p:nvPr>
            <p:ph type="body" sz="quarter" idx="3"/>
          </p:nvPr>
        </p:nvSpPr>
        <p:spPr/>
        <p:txBody>
          <a:bodyPr/>
          <a:lstStyle/>
          <a:p>
            <a:r>
              <a:rPr lang="en-US" sz="3600" dirty="0">
                <a:solidFill>
                  <a:schemeClr val="accent2">
                    <a:lumMod val="75000"/>
                  </a:schemeClr>
                </a:solidFill>
              </a:rPr>
              <a:t>Rare Opportunity </a:t>
            </a:r>
          </a:p>
        </p:txBody>
      </p:sp>
      <p:sp>
        <p:nvSpPr>
          <p:cNvPr id="7" name="Content Placeholder 6"/>
          <p:cNvSpPr>
            <a:spLocks noGrp="1"/>
          </p:cNvSpPr>
          <p:nvPr>
            <p:ph sz="quarter" idx="4"/>
          </p:nvPr>
        </p:nvSpPr>
        <p:spPr/>
        <p:txBody>
          <a:bodyPr>
            <a:normAutofit/>
          </a:bodyPr>
          <a:lstStyle/>
          <a:p>
            <a:pPr marL="0" indent="0">
              <a:buNone/>
            </a:pPr>
            <a:r>
              <a:rPr lang="en-US" sz="2400" dirty="0"/>
              <a:t>Hearing from employees and students who may feel like they live in the margins. </a:t>
            </a:r>
          </a:p>
        </p:txBody>
      </p:sp>
    </p:spTree>
    <p:extLst>
      <p:ext uri="{BB962C8B-B14F-4D97-AF65-F5344CB8AC3E}">
        <p14:creationId xmlns:p14="http://schemas.microsoft.com/office/powerpoint/2010/main" val="184551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2138"/>
            <a:ext cx="11361738" cy="765175"/>
          </a:xfrm>
        </p:spPr>
        <p:txBody>
          <a:bodyPr>
            <a:normAutofit/>
          </a:bodyPr>
          <a:lstStyle/>
          <a:p>
            <a:r>
              <a:rPr lang="en-US" dirty="0"/>
              <a:t>What is diversity, broadly defined? </a:t>
            </a:r>
          </a:p>
        </p:txBody>
      </p:sp>
      <p:pic>
        <p:nvPicPr>
          <p:cNvPr id="4" name="Picture 3" descr="Hiring our heroes: Service members, veterans engage with 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81" y="1711233"/>
            <a:ext cx="3177643" cy="2110153"/>
          </a:xfrm>
          <a:prstGeom prst="rect">
            <a:avLst/>
          </a:prstGeom>
        </p:spPr>
      </p:pic>
      <p:pic>
        <p:nvPicPr>
          <p:cNvPr id="5" name="Picture 4" descr="Free picture: were, sitting, wheelchairs, appear, overcom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045" y="1711232"/>
            <a:ext cx="3114926" cy="2137784"/>
          </a:xfrm>
          <a:prstGeom prst="rect">
            <a:avLst/>
          </a:prstGeom>
        </p:spPr>
      </p:pic>
      <p:pic>
        <p:nvPicPr>
          <p:cNvPr id="6" name="Picture 5" descr="LGBT culture in Miami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80" y="1711232"/>
            <a:ext cx="3364691" cy="2110153"/>
          </a:xfrm>
          <a:prstGeom prst="rect">
            <a:avLst/>
          </a:prstGeom>
        </p:spPr>
      </p:pic>
      <p:pic>
        <p:nvPicPr>
          <p:cNvPr id="7" name="Picture 6" descr="Family stacking hands as a team - ID: 4310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871" y="3847362"/>
            <a:ext cx="3224100" cy="2306101"/>
          </a:xfrm>
          <a:prstGeom prst="rect">
            <a:avLst/>
          </a:prstGeom>
        </p:spPr>
      </p:pic>
      <p:pic>
        <p:nvPicPr>
          <p:cNvPr id="8" name="Picture 7" descr="World Religions | Introduction to Sociolog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4289" y="3849016"/>
            <a:ext cx="3416582" cy="2302793"/>
          </a:xfrm>
          <a:prstGeom prst="rect">
            <a:avLst/>
          </a:prstGeom>
        </p:spPr>
      </p:pic>
      <p:pic>
        <p:nvPicPr>
          <p:cNvPr id="9" name="Picture 8" descr="Cognitive Development | Lifespan Developmen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581" y="3847362"/>
            <a:ext cx="3155708" cy="2304447"/>
          </a:xfrm>
          <a:prstGeom prst="rect">
            <a:avLst/>
          </a:prstGeom>
        </p:spPr>
      </p:pic>
    </p:spTree>
    <p:extLst>
      <p:ext uri="{BB962C8B-B14F-4D97-AF65-F5344CB8AC3E}">
        <p14:creationId xmlns:p14="http://schemas.microsoft.com/office/powerpoint/2010/main" val="259238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D90E-A7C0-41C1-A6F4-2F2FA3F4078F}"/>
              </a:ext>
            </a:extLst>
          </p:cNvPr>
          <p:cNvSpPr>
            <a:spLocks noGrp="1"/>
          </p:cNvSpPr>
          <p:nvPr>
            <p:ph type="title"/>
          </p:nvPr>
        </p:nvSpPr>
        <p:spPr>
          <a:xfrm>
            <a:off x="630072" y="547061"/>
            <a:ext cx="10058400" cy="1371600"/>
          </a:xfrm>
        </p:spPr>
        <p:txBody>
          <a:bodyPr anchor="ctr">
            <a:normAutofit/>
          </a:bodyPr>
          <a:lstStyle/>
          <a:p>
            <a:r>
              <a:rPr lang="en-US" dirty="0"/>
              <a:t>Diversity Climate Assessment at 22 colleges</a:t>
            </a:r>
          </a:p>
        </p:txBody>
      </p:sp>
      <p:sp>
        <p:nvSpPr>
          <p:cNvPr id="3" name="Content Placeholder 2">
            <a:extLst>
              <a:ext uri="{FF2B5EF4-FFF2-40B4-BE49-F238E27FC236}">
                <a16:creationId xmlns:a16="http://schemas.microsoft.com/office/drawing/2014/main" id="{5014E330-A176-4B45-A65C-C23D7512462E}"/>
              </a:ext>
            </a:extLst>
          </p:cNvPr>
          <p:cNvSpPr>
            <a:spLocks noGrp="1"/>
          </p:cNvSpPr>
          <p:nvPr>
            <p:ph sz="half" idx="1"/>
          </p:nvPr>
        </p:nvSpPr>
        <p:spPr>
          <a:xfrm>
            <a:off x="515820" y="1823127"/>
            <a:ext cx="6096843" cy="3608682"/>
          </a:xfrm>
        </p:spPr>
        <p:txBody>
          <a:bodyPr>
            <a:normAutofit fontScale="92500"/>
          </a:bodyPr>
          <a:lstStyle/>
          <a:p>
            <a:pPr lvl="1"/>
            <a:r>
              <a:rPr lang="en-US" sz="3300" dirty="0">
                <a:solidFill>
                  <a:schemeClr val="accent2">
                    <a:lumMod val="60000"/>
                    <a:lumOff val="40000"/>
                  </a:schemeClr>
                </a:solidFill>
              </a:rPr>
              <a:t>Funded by the </a:t>
            </a:r>
            <a:r>
              <a:rPr lang="en-US" sz="3300" b="1" dirty="0">
                <a:solidFill>
                  <a:srgbClr val="0070C0"/>
                </a:solidFill>
              </a:rPr>
              <a:t>Lumina Foundation </a:t>
            </a:r>
          </a:p>
          <a:p>
            <a:pPr marL="457200" lvl="1" indent="0">
              <a:buNone/>
            </a:pPr>
            <a:endParaRPr lang="en-US" sz="2600" b="1" dirty="0"/>
          </a:p>
          <a:p>
            <a:pPr lvl="1"/>
            <a:r>
              <a:rPr lang="en-US" sz="2400" dirty="0"/>
              <a:t>Customized to fit Virginia’s Community Colleges</a:t>
            </a:r>
          </a:p>
          <a:p>
            <a:pPr marL="274313" lvl="1" indent="0">
              <a:buNone/>
            </a:pPr>
            <a:endParaRPr lang="en-US" sz="2400" dirty="0"/>
          </a:p>
          <a:p>
            <a:pPr lvl="1"/>
            <a:r>
              <a:rPr lang="en-US" sz="2400" dirty="0"/>
              <a:t>Can provide a comparative, national view.</a:t>
            </a:r>
          </a:p>
          <a:p>
            <a:pPr marL="274313" lvl="1" indent="0">
              <a:buNone/>
            </a:pPr>
            <a:endParaRPr lang="en-US" sz="2400" dirty="0"/>
          </a:p>
          <a:p>
            <a:pPr lvl="1"/>
            <a:r>
              <a:rPr lang="en-US" sz="2400" dirty="0"/>
              <a:t>NVCC conducted same surveys in early Fall.</a:t>
            </a:r>
          </a:p>
          <a:p>
            <a:pPr lvl="1"/>
            <a:endParaRPr lang="en-US" dirty="0"/>
          </a:p>
        </p:txBody>
      </p:sp>
      <p:pic>
        <p:nvPicPr>
          <p:cNvPr id="5" name="Picture 4">
            <a:extLst>
              <a:ext uri="{FF2B5EF4-FFF2-40B4-BE49-F238E27FC236}">
                <a16:creationId xmlns:a16="http://schemas.microsoft.com/office/drawing/2014/main" id="{3D2F0828-40B2-4DA7-8F70-D982286A434F}"/>
              </a:ext>
            </a:extLst>
          </p:cNvPr>
          <p:cNvPicPr>
            <a:picLocks noChangeAspect="1"/>
          </p:cNvPicPr>
          <p:nvPr/>
        </p:nvPicPr>
        <p:blipFill>
          <a:blip r:embed="rId3"/>
          <a:stretch>
            <a:fillRect/>
          </a:stretch>
        </p:blipFill>
        <p:spPr>
          <a:xfrm>
            <a:off x="6749141" y="2280152"/>
            <a:ext cx="4282896" cy="1849433"/>
          </a:xfrm>
          <a:prstGeom prst="rect">
            <a:avLst/>
          </a:prstGeom>
          <a:noFill/>
        </p:spPr>
      </p:pic>
    </p:spTree>
    <p:extLst>
      <p:ext uri="{BB962C8B-B14F-4D97-AF65-F5344CB8AC3E}">
        <p14:creationId xmlns:p14="http://schemas.microsoft.com/office/powerpoint/2010/main" val="143836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77" y="757645"/>
            <a:ext cx="8897565" cy="1149531"/>
          </a:xfrm>
        </p:spPr>
        <p:txBody>
          <a:bodyPr>
            <a:normAutofit fontScale="90000"/>
          </a:bodyPr>
          <a:lstStyle/>
          <a:p>
            <a:r>
              <a:rPr lang="en-US" dirty="0"/>
              <a:t>Fear not: Don’t fear sharing; Don’t fear what you hear </a:t>
            </a:r>
          </a:p>
        </p:txBody>
      </p:sp>
      <p:sp>
        <p:nvSpPr>
          <p:cNvPr id="3" name="Content Placeholder 2"/>
          <p:cNvSpPr>
            <a:spLocks noGrp="1"/>
          </p:cNvSpPr>
          <p:nvPr>
            <p:ph sz="half" idx="1"/>
          </p:nvPr>
        </p:nvSpPr>
        <p:spPr>
          <a:xfrm>
            <a:off x="677334" y="2160589"/>
            <a:ext cx="4887443" cy="3880772"/>
          </a:xfrm>
        </p:spPr>
        <p:txBody>
          <a:bodyPr>
            <a:normAutofit/>
          </a:bodyPr>
          <a:lstStyle/>
          <a:p>
            <a:pPr marL="0" indent="0">
              <a:buNone/>
            </a:pPr>
            <a:r>
              <a:rPr lang="en-US" sz="2000" dirty="0"/>
              <a:t>“Doing nothing sends a terrible message versus getting out in front of potential issues, finding out what they are, and addressing them. Things will only get worse until they blow up on you and you have tremendous problems. </a:t>
            </a:r>
            <a:r>
              <a:rPr lang="en-US" dirty="0"/>
              <a:t>Students and employees will leave and the financial and reputation costs can be immeasurable.” </a:t>
            </a:r>
          </a:p>
          <a:p>
            <a:pPr marL="0" indent="0" algn="ctr">
              <a:buNone/>
            </a:pPr>
            <a:r>
              <a:rPr lang="en-US" sz="1500" i="1" dirty="0"/>
              <a:t>Lenore Pearlstein, President</a:t>
            </a:r>
          </a:p>
          <a:p>
            <a:pPr marL="0" indent="0" algn="ctr">
              <a:buNone/>
            </a:pPr>
            <a:r>
              <a:rPr lang="en-US" sz="1500" i="1" dirty="0"/>
              <a:t>Campus Climate Surveys</a:t>
            </a:r>
          </a:p>
          <a:p>
            <a:pPr marL="0" indent="0">
              <a:buNone/>
            </a:pPr>
            <a:endParaRPr lang="en-US" dirty="0"/>
          </a:p>
        </p:txBody>
      </p:sp>
      <p:pic>
        <p:nvPicPr>
          <p:cNvPr id="5" name="Content Placeholder 4" descr="Weighty Matters: Has Your Doctor Ever Taken a Lifestyl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1740" y="2294550"/>
            <a:ext cx="2857500" cy="3143250"/>
          </a:xfrm>
        </p:spPr>
      </p:pic>
    </p:spTree>
    <p:extLst>
      <p:ext uri="{BB962C8B-B14F-4D97-AF65-F5344CB8AC3E}">
        <p14:creationId xmlns:p14="http://schemas.microsoft.com/office/powerpoint/2010/main" val="191561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a:t>
            </a:r>
            <a:r>
              <a:rPr lang="en-US" dirty="0"/>
              <a:t> is the survey distributed?  </a:t>
            </a:r>
          </a:p>
        </p:txBody>
      </p:sp>
      <p:sp>
        <p:nvSpPr>
          <p:cNvPr id="3" name="Content Placeholder 2"/>
          <p:cNvSpPr>
            <a:spLocks noGrp="1"/>
          </p:cNvSpPr>
          <p:nvPr>
            <p:ph sz="half" idx="1"/>
          </p:nvPr>
        </p:nvSpPr>
        <p:spPr>
          <a:xfrm>
            <a:off x="677334" y="1930400"/>
            <a:ext cx="4184035" cy="3880772"/>
          </a:xfrm>
        </p:spPr>
        <p:txBody>
          <a:bodyPr>
            <a:normAutofit/>
          </a:bodyPr>
          <a:lstStyle/>
          <a:p>
            <a:r>
              <a:rPr lang="en-US" sz="2400" dirty="0"/>
              <a:t>April </a:t>
            </a:r>
            <a:r>
              <a:rPr lang="en-US" sz="2400" dirty="0">
                <a:solidFill>
                  <a:schemeClr val="accent2">
                    <a:lumMod val="60000"/>
                    <a:lumOff val="40000"/>
                  </a:schemeClr>
                </a:solidFill>
              </a:rPr>
              <a:t>4 </a:t>
            </a:r>
            <a:r>
              <a:rPr lang="en-US" sz="2400" dirty="0"/>
              <a:t>through April </a:t>
            </a:r>
            <a:r>
              <a:rPr lang="en-US" sz="2400" dirty="0">
                <a:solidFill>
                  <a:schemeClr val="accent2">
                    <a:lumMod val="60000"/>
                    <a:lumOff val="40000"/>
                  </a:schemeClr>
                </a:solidFill>
              </a:rPr>
              <a:t>20</a:t>
            </a:r>
          </a:p>
          <a:p>
            <a:r>
              <a:rPr lang="en-US" sz="2400" dirty="0"/>
              <a:t>During Summer: Teams to review student, employee data</a:t>
            </a:r>
          </a:p>
          <a:p>
            <a:r>
              <a:rPr lang="en-US" sz="2400" dirty="0"/>
              <a:t>Fall share recommendations for moving forward</a:t>
            </a:r>
          </a:p>
        </p:txBody>
      </p:sp>
      <p:pic>
        <p:nvPicPr>
          <p:cNvPr id="7" name="Content Placeholder 6" descr="In Search of the Truth - Wikipedi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4014" y="2107821"/>
            <a:ext cx="4826381" cy="3202962"/>
          </a:xfrm>
        </p:spPr>
      </p:pic>
    </p:spTree>
    <p:extLst>
      <p:ext uri="{BB962C8B-B14F-4D97-AF65-F5344CB8AC3E}">
        <p14:creationId xmlns:p14="http://schemas.microsoft.com/office/powerpoint/2010/main" val="110923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thanks…</a:t>
            </a:r>
          </a:p>
        </p:txBody>
      </p:sp>
      <p:sp>
        <p:nvSpPr>
          <p:cNvPr id="5" name="Content Placeholder 4"/>
          <p:cNvSpPr>
            <a:spLocks noGrp="1"/>
          </p:cNvSpPr>
          <p:nvPr>
            <p:ph sz="half" idx="1"/>
          </p:nvPr>
        </p:nvSpPr>
        <p:spPr>
          <a:xfrm>
            <a:off x="677334" y="1930400"/>
            <a:ext cx="5721711" cy="4522651"/>
          </a:xfrm>
        </p:spPr>
        <p:txBody>
          <a:bodyPr>
            <a:normAutofit/>
          </a:bodyPr>
          <a:lstStyle/>
          <a:p>
            <a:pPr marL="0" indent="0">
              <a:buNone/>
            </a:pPr>
            <a:r>
              <a:rPr lang="en-US" sz="2400" i="1" dirty="0"/>
              <a:t>This initiative is being supported in part by the </a:t>
            </a:r>
            <a:r>
              <a:rPr lang="en-US" sz="2400" i="1" dirty="0">
                <a:solidFill>
                  <a:srgbClr val="00B050"/>
                </a:solidFill>
              </a:rPr>
              <a:t>Virginia Foundation for Community College Education and the Anthem Blue Cross/Blue Shield Foundation.</a:t>
            </a:r>
            <a:r>
              <a:rPr lang="en-US" sz="2400" i="1" dirty="0"/>
              <a:t> </a:t>
            </a:r>
          </a:p>
          <a:p>
            <a:pPr marL="0" indent="0">
              <a:buNone/>
            </a:pPr>
            <a:r>
              <a:rPr lang="en-US" sz="2400" i="1" dirty="0"/>
              <a:t>Their generous support means we will have a drawing for at least two $25 gift cards - one for a student, one for an employee – at 22 of Virginia’s Community Colleges involved in the survey.</a:t>
            </a:r>
            <a:endParaRPr lang="en-US" sz="2400" dirty="0"/>
          </a:p>
          <a:p>
            <a:pPr marL="0" indent="0">
              <a:buNone/>
            </a:pPr>
            <a:endParaRPr lang="en-US" dirty="0"/>
          </a:p>
        </p:txBody>
      </p:sp>
      <p:pic>
        <p:nvPicPr>
          <p:cNvPr id="7" name="Content Placeholder 6" descr="File:Gift-wraping.jpg - Wikimedia Comm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9005" y="1930400"/>
            <a:ext cx="3714750" cy="2838450"/>
          </a:xfrm>
        </p:spPr>
      </p:pic>
    </p:spTree>
    <p:extLst>
      <p:ext uri="{BB962C8B-B14F-4D97-AF65-F5344CB8AC3E}">
        <p14:creationId xmlns:p14="http://schemas.microsoft.com/office/powerpoint/2010/main" val="190599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FD91-4089-45F3-8A71-4C6EA035B6C8}"/>
              </a:ext>
            </a:extLst>
          </p:cNvPr>
          <p:cNvSpPr>
            <a:spLocks noGrp="1"/>
          </p:cNvSpPr>
          <p:nvPr>
            <p:ph type="title"/>
          </p:nvPr>
        </p:nvSpPr>
        <p:spPr>
          <a:xfrm>
            <a:off x="838200" y="203824"/>
            <a:ext cx="10515600" cy="613930"/>
          </a:xfrm>
        </p:spPr>
        <p:txBody>
          <a:bodyPr>
            <a:normAutofit fontScale="90000"/>
          </a:bodyPr>
          <a:lstStyle/>
          <a:p>
            <a:r>
              <a:rPr lang="en-US" dirty="0"/>
              <a:t>Type of Student</a:t>
            </a:r>
          </a:p>
        </p:txBody>
      </p:sp>
      <p:graphicFrame>
        <p:nvGraphicFramePr>
          <p:cNvPr id="6" name="Content Placeholder 5">
            <a:extLst>
              <a:ext uri="{FF2B5EF4-FFF2-40B4-BE49-F238E27FC236}">
                <a16:creationId xmlns:a16="http://schemas.microsoft.com/office/drawing/2014/main" id="{46AF7328-6595-4D3F-9BFF-BC13BD7E05A5}"/>
              </a:ext>
            </a:extLst>
          </p:cNvPr>
          <p:cNvGraphicFramePr>
            <a:graphicFrameLocks noGrp="1"/>
          </p:cNvGraphicFramePr>
          <p:nvPr>
            <p:ph idx="1"/>
            <p:extLst>
              <p:ext uri="{D42A27DB-BD31-4B8C-83A1-F6EECF244321}">
                <p14:modId xmlns:p14="http://schemas.microsoft.com/office/powerpoint/2010/main" val="2923782746"/>
              </p:ext>
            </p:extLst>
          </p:nvPr>
        </p:nvGraphicFramePr>
        <p:xfrm>
          <a:off x="838200" y="1059707"/>
          <a:ext cx="10515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3">
            <a:extLst>
              <a:ext uri="{FF2B5EF4-FFF2-40B4-BE49-F238E27FC236}">
                <a16:creationId xmlns:a16="http://schemas.microsoft.com/office/drawing/2014/main" id="{A313AFC3-1BF2-4991-AA71-6E7FAEC64405}"/>
              </a:ext>
            </a:extLst>
          </p:cNvPr>
          <p:cNvGraphicFramePr>
            <a:graphicFrameLocks noGrp="1"/>
          </p:cNvGraphicFramePr>
          <p:nvPr>
            <p:extLst>
              <p:ext uri="{D42A27DB-BD31-4B8C-83A1-F6EECF244321}">
                <p14:modId xmlns:p14="http://schemas.microsoft.com/office/powerpoint/2010/main" val="2008244667"/>
              </p:ext>
            </p:extLst>
          </p:nvPr>
        </p:nvGraphicFramePr>
        <p:xfrm>
          <a:off x="139698" y="6000131"/>
          <a:ext cx="11912604" cy="736600"/>
        </p:xfrm>
        <a:graphic>
          <a:graphicData uri="http://schemas.openxmlformats.org/drawingml/2006/table">
            <a:tbl>
              <a:tblPr firstRow="1" bandRow="1">
                <a:tableStyleId>{5C22544A-7EE6-4342-B048-85BDC9FD1C3A}</a:tableStyleId>
              </a:tblPr>
              <a:tblGrid>
                <a:gridCol w="1985434">
                  <a:extLst>
                    <a:ext uri="{9D8B030D-6E8A-4147-A177-3AD203B41FA5}">
                      <a16:colId xmlns:a16="http://schemas.microsoft.com/office/drawing/2014/main" val="2378366999"/>
                    </a:ext>
                  </a:extLst>
                </a:gridCol>
                <a:gridCol w="1985434">
                  <a:extLst>
                    <a:ext uri="{9D8B030D-6E8A-4147-A177-3AD203B41FA5}">
                      <a16:colId xmlns:a16="http://schemas.microsoft.com/office/drawing/2014/main" val="3612562479"/>
                    </a:ext>
                  </a:extLst>
                </a:gridCol>
                <a:gridCol w="1985434">
                  <a:extLst>
                    <a:ext uri="{9D8B030D-6E8A-4147-A177-3AD203B41FA5}">
                      <a16:colId xmlns:a16="http://schemas.microsoft.com/office/drawing/2014/main" val="1729030656"/>
                    </a:ext>
                  </a:extLst>
                </a:gridCol>
                <a:gridCol w="1985434">
                  <a:extLst>
                    <a:ext uri="{9D8B030D-6E8A-4147-A177-3AD203B41FA5}">
                      <a16:colId xmlns:a16="http://schemas.microsoft.com/office/drawing/2014/main" val="952807444"/>
                    </a:ext>
                  </a:extLst>
                </a:gridCol>
                <a:gridCol w="1985434">
                  <a:extLst>
                    <a:ext uri="{9D8B030D-6E8A-4147-A177-3AD203B41FA5}">
                      <a16:colId xmlns:a16="http://schemas.microsoft.com/office/drawing/2014/main" val="1707388976"/>
                    </a:ext>
                  </a:extLst>
                </a:gridCol>
                <a:gridCol w="1985434">
                  <a:extLst>
                    <a:ext uri="{9D8B030D-6E8A-4147-A177-3AD203B41FA5}">
                      <a16:colId xmlns:a16="http://schemas.microsoft.com/office/drawing/2014/main" val="1255888754"/>
                    </a:ext>
                  </a:extLst>
                </a:gridCol>
              </a:tblGrid>
              <a:tr h="0">
                <a:tc>
                  <a:txBody>
                    <a:bodyPr/>
                    <a:lstStyle/>
                    <a:p>
                      <a:r>
                        <a:rPr lang="en-US" dirty="0"/>
                        <a:t>Category Count</a:t>
                      </a:r>
                    </a:p>
                  </a:txBody>
                  <a:tcPr/>
                </a:tc>
                <a:tc>
                  <a:txBody>
                    <a:bodyPr/>
                    <a:lstStyle/>
                    <a:p>
                      <a:r>
                        <a:rPr lang="en-US" dirty="0"/>
                        <a:t>First-generation</a:t>
                      </a:r>
                    </a:p>
                  </a:txBody>
                  <a:tcPr/>
                </a:tc>
                <a:tc>
                  <a:txBody>
                    <a:bodyPr/>
                    <a:lstStyle/>
                    <a:p>
                      <a:r>
                        <a:rPr lang="en-US" dirty="0"/>
                        <a:t>Transfer</a:t>
                      </a:r>
                    </a:p>
                  </a:txBody>
                  <a:tcPr/>
                </a:tc>
                <a:tc>
                  <a:txBody>
                    <a:bodyPr/>
                    <a:lstStyle/>
                    <a:p>
                      <a:r>
                        <a:rPr lang="en-US" dirty="0"/>
                        <a:t>Pell-grant recipient</a:t>
                      </a:r>
                    </a:p>
                  </a:txBody>
                  <a:tcPr/>
                </a:tc>
                <a:tc>
                  <a:txBody>
                    <a:bodyPr/>
                    <a:lstStyle/>
                    <a:p>
                      <a:r>
                        <a:rPr lang="en-US" dirty="0"/>
                        <a:t>Adult student</a:t>
                      </a:r>
                    </a:p>
                  </a:txBody>
                  <a:tcPr/>
                </a:tc>
                <a:tc>
                  <a:txBody>
                    <a:bodyPr/>
                    <a:lstStyle/>
                    <a:p>
                      <a:r>
                        <a:rPr lang="en-US" dirty="0"/>
                        <a:t>Dual-enrollment</a:t>
                      </a:r>
                    </a:p>
                  </a:txBody>
                  <a:tcPr/>
                </a:tc>
                <a:extLst>
                  <a:ext uri="{0D108BD9-81ED-4DB2-BD59-A6C34878D82A}">
                    <a16:rowId xmlns:a16="http://schemas.microsoft.com/office/drawing/2014/main" val="2842210479"/>
                  </a:ext>
                </a:extLst>
              </a:tr>
              <a:tr h="370840">
                <a:tc>
                  <a:txBody>
                    <a:bodyPr/>
                    <a:lstStyle/>
                    <a:p>
                      <a:r>
                        <a:rPr lang="en-US" dirty="0"/>
                        <a:t>Students</a:t>
                      </a:r>
                    </a:p>
                  </a:txBody>
                  <a:tcPr/>
                </a:tc>
                <a:tc>
                  <a:txBody>
                    <a:bodyPr/>
                    <a:lstStyle/>
                    <a:p>
                      <a:r>
                        <a:rPr lang="en-US" dirty="0"/>
                        <a:t>117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53</a:t>
                      </a:r>
                    </a:p>
                  </a:txBody>
                  <a:tcPr/>
                </a:tc>
                <a:extLst>
                  <a:ext uri="{0D108BD9-81ED-4DB2-BD59-A6C34878D82A}">
                    <a16:rowId xmlns:a16="http://schemas.microsoft.com/office/drawing/2014/main" val="4186999526"/>
                  </a:ext>
                </a:extLst>
              </a:tr>
            </a:tbl>
          </a:graphicData>
        </a:graphic>
      </p:graphicFrame>
    </p:spTree>
    <p:extLst>
      <p:ext uri="{BB962C8B-B14F-4D97-AF65-F5344CB8AC3E}">
        <p14:creationId xmlns:p14="http://schemas.microsoft.com/office/powerpoint/2010/main" val="17339915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CF66E5-6C63-478A-A5D7-4C126DACB787}"/>
</file>

<file path=customXml/itemProps2.xml><?xml version="1.0" encoding="utf-8"?>
<ds:datastoreItem xmlns:ds="http://schemas.openxmlformats.org/officeDocument/2006/customXml" ds:itemID="{144AD57C-2CF3-4985-9572-D75B1A88AFF5}"/>
</file>

<file path=customXml/itemProps3.xml><?xml version="1.0" encoding="utf-8"?>
<ds:datastoreItem xmlns:ds="http://schemas.openxmlformats.org/officeDocument/2006/customXml" ds:itemID="{9E8FEE0B-E931-4081-BDFE-7E76A03459D4}"/>
</file>

<file path=docProps/app.xml><?xml version="1.0" encoding="utf-8"?>
<Properties xmlns="http://schemas.openxmlformats.org/officeDocument/2006/extended-properties" xmlns:vt="http://schemas.openxmlformats.org/officeDocument/2006/docPropsVTypes">
  <TotalTime>911</TotalTime>
  <Words>798</Words>
  <Application>Microsoft Office PowerPoint</Application>
  <PresentationFormat>Widescreen</PresentationFormat>
  <Paragraphs>205</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LiberationSans</vt:lpstr>
      <vt:lpstr>1_Office Theme</vt:lpstr>
      <vt:lpstr>VCCS Diversity Climate Survey</vt:lpstr>
      <vt:lpstr>What is the diversity climate survey? </vt:lpstr>
      <vt:lpstr>Who is the survey designed to reach? Everyone!</vt:lpstr>
      <vt:lpstr>What is diversity, broadly defined? </vt:lpstr>
      <vt:lpstr>Diversity Climate Assessment at 22 colleges</vt:lpstr>
      <vt:lpstr>Fear not: Don’t fear sharing; Don’t fear what you hear </vt:lpstr>
      <vt:lpstr>When is the survey distributed?  </vt:lpstr>
      <vt:lpstr>Special thanks…</vt:lpstr>
      <vt:lpstr>Type of Student</vt:lpstr>
      <vt:lpstr>Enrollment Status</vt:lpstr>
      <vt:lpstr>Demographics</vt:lpstr>
      <vt:lpstr>Services for Special Communities</vt:lpstr>
      <vt:lpstr>Open Expression</vt:lpstr>
      <vt:lpstr>Welcomeness/Respect</vt:lpstr>
      <vt:lpstr>Experience with Discrimination/Bias/Harassment</vt:lpstr>
      <vt:lpstr>Why Discrimination/Negative Event Wasn’t Reported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VCCS Diversity Climate Survey</dc:title>
  <dc:creator>David M. deMedicis</dc:creator>
  <cp:lastModifiedBy>DD MM</cp:lastModifiedBy>
  <cp:revision>2</cp:revision>
  <dcterms:created xsi:type="dcterms:W3CDTF">2021-11-11T06:35:25Z</dcterms:created>
  <dcterms:modified xsi:type="dcterms:W3CDTF">2022-01-31T05:21:00Z</dcterms:modified>
</cp:coreProperties>
</file>